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293" r:id="rId2"/>
    <p:sldId id="256" r:id="rId3"/>
    <p:sldId id="292" r:id="rId4"/>
    <p:sldId id="288" r:id="rId5"/>
    <p:sldId id="260" r:id="rId6"/>
    <p:sldId id="263" r:id="rId7"/>
    <p:sldId id="261" r:id="rId8"/>
    <p:sldId id="275" r:id="rId9"/>
    <p:sldId id="273" r:id="rId10"/>
    <p:sldId id="295" r:id="rId11"/>
    <p:sldId id="257" r:id="rId12"/>
    <p:sldId id="258" r:id="rId13"/>
    <p:sldId id="276" r:id="rId14"/>
    <p:sldId id="264" r:id="rId15"/>
    <p:sldId id="265" r:id="rId16"/>
    <p:sldId id="296" r:id="rId17"/>
    <p:sldId id="266" r:id="rId18"/>
    <p:sldId id="267" r:id="rId19"/>
    <p:sldId id="268" r:id="rId20"/>
    <p:sldId id="269" r:id="rId21"/>
    <p:sldId id="270" r:id="rId22"/>
    <p:sldId id="297" r:id="rId23"/>
    <p:sldId id="271" r:id="rId24"/>
    <p:sldId id="272" r:id="rId25"/>
    <p:sldId id="277" r:id="rId26"/>
    <p:sldId id="289" r:id="rId27"/>
    <p:sldId id="278" r:id="rId28"/>
    <p:sldId id="279" r:id="rId29"/>
    <p:sldId id="280" r:id="rId30"/>
    <p:sldId id="290" r:id="rId31"/>
    <p:sldId id="298" r:id="rId32"/>
    <p:sldId id="283" r:id="rId33"/>
    <p:sldId id="281" r:id="rId34"/>
    <p:sldId id="259" r:id="rId35"/>
    <p:sldId id="274" r:id="rId36"/>
    <p:sldId id="284" r:id="rId37"/>
    <p:sldId id="285" r:id="rId38"/>
    <p:sldId id="286" r:id="rId39"/>
    <p:sldId id="291"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80" autoAdjust="0"/>
    <p:restoredTop sz="93134" autoAdjust="0"/>
  </p:normalViewPr>
  <p:slideViewPr>
    <p:cSldViewPr snapToObjects="1">
      <p:cViewPr varScale="1">
        <p:scale>
          <a:sx n="69" d="100"/>
          <a:sy n="69" d="100"/>
        </p:scale>
        <p:origin x="-5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Jordan\Documents\stat%20final%20projec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Jordan\Documents\stat%20project%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Don\Documents\all%20programs\grade%2012\stat\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4000" dirty="0"/>
              <a:t>Viewers</a:t>
            </a:r>
            <a:r>
              <a:rPr lang="en-US" baseline="0" dirty="0"/>
              <a:t> </a:t>
            </a:r>
            <a:r>
              <a:rPr lang="en-US" sz="4000" baseline="0" dirty="0"/>
              <a:t>Vs Critics Rating</a:t>
            </a:r>
            <a:endParaRPr lang="en-US" sz="4000" dirty="0"/>
          </a:p>
        </c:rich>
      </c:tx>
      <c:layout/>
    </c:title>
    <c:plotArea>
      <c:layout/>
      <c:scatterChart>
        <c:scatterStyle val="lineMarker"/>
        <c:ser>
          <c:idx val="0"/>
          <c:order val="0"/>
          <c:spPr>
            <a:ln w="28575">
              <a:noFill/>
            </a:ln>
          </c:spPr>
          <c:trendline>
            <c:trendlineType val="linear"/>
          </c:trendline>
          <c:trendline>
            <c:trendlineType val="linear"/>
          </c:trendline>
          <c:trendline>
            <c:trendlineType val="linear"/>
            <c:dispEq val="1"/>
            <c:trendlineLbl>
              <c:layout>
                <c:manualLayout>
                  <c:x val="-9.8629483814523272E-2"/>
                  <c:y val="0.54175882181393997"/>
                </c:manualLayout>
              </c:layout>
              <c:tx>
                <c:rich>
                  <a:bodyPr/>
                  <a:lstStyle/>
                  <a:p>
                    <a:pPr>
                      <a:defRPr sz="2800"/>
                    </a:pPr>
                    <a:r>
                      <a:rPr lang="en-US" baseline="0" dirty="0"/>
                      <a:t>y = 0.0309x + 8.3353</a:t>
                    </a:r>
                    <a:endParaRPr lang="en-US" sz="2800" dirty="0"/>
                  </a:p>
                </c:rich>
              </c:tx>
              <c:numFmt formatCode="General" sourceLinked="0"/>
            </c:trendlineLbl>
          </c:trendline>
          <c:xVal>
            <c:numRef>
              <c:f>Sheet1!$C$65:$C$98</c:f>
              <c:numCache>
                <c:formatCode>General</c:formatCode>
                <c:ptCount val="34"/>
                <c:pt idx="0">
                  <c:v>2.7440000000000002</c:v>
                </c:pt>
                <c:pt idx="1">
                  <c:v>10.200000000000001</c:v>
                </c:pt>
                <c:pt idx="2">
                  <c:v>11.923</c:v>
                </c:pt>
                <c:pt idx="3">
                  <c:v>11.509</c:v>
                </c:pt>
                <c:pt idx="4">
                  <c:v>15.778</c:v>
                </c:pt>
                <c:pt idx="5">
                  <c:v>6.907</c:v>
                </c:pt>
                <c:pt idx="6">
                  <c:v>5.5139999999999985</c:v>
                </c:pt>
                <c:pt idx="7">
                  <c:v>5.9700000000000024</c:v>
                </c:pt>
                <c:pt idx="8">
                  <c:v>3.5739999999999998</c:v>
                </c:pt>
                <c:pt idx="9">
                  <c:v>4.0110000000000001</c:v>
                </c:pt>
                <c:pt idx="10">
                  <c:v>10.644</c:v>
                </c:pt>
                <c:pt idx="11">
                  <c:v>12.9</c:v>
                </c:pt>
                <c:pt idx="12">
                  <c:v>6.6139999999999963</c:v>
                </c:pt>
                <c:pt idx="13">
                  <c:v>6.032</c:v>
                </c:pt>
                <c:pt idx="14">
                  <c:v>6.5949999999999962</c:v>
                </c:pt>
                <c:pt idx="15">
                  <c:v>7.7770000000000001</c:v>
                </c:pt>
                <c:pt idx="16">
                  <c:v>3.9009999999999998</c:v>
                </c:pt>
                <c:pt idx="17">
                  <c:v>6.0709999999999997</c:v>
                </c:pt>
                <c:pt idx="18">
                  <c:v>5.7359999999999998</c:v>
                </c:pt>
                <c:pt idx="19">
                  <c:v>1.032999999999999</c:v>
                </c:pt>
                <c:pt idx="20">
                  <c:v>1.355</c:v>
                </c:pt>
                <c:pt idx="21">
                  <c:v>10.259</c:v>
                </c:pt>
                <c:pt idx="22">
                  <c:v>4.7450000000000001</c:v>
                </c:pt>
                <c:pt idx="23">
                  <c:v>4.7460000000000004</c:v>
                </c:pt>
                <c:pt idx="24">
                  <c:v>1.8129999999999991</c:v>
                </c:pt>
                <c:pt idx="25">
                  <c:v>4.5739999999999998</c:v>
                </c:pt>
                <c:pt idx="26">
                  <c:v>6.077</c:v>
                </c:pt>
                <c:pt idx="27">
                  <c:v>4.3229999999999968</c:v>
                </c:pt>
                <c:pt idx="28">
                  <c:v>4.168999999999996</c:v>
                </c:pt>
                <c:pt idx="29">
                  <c:v>4.07</c:v>
                </c:pt>
                <c:pt idx="30">
                  <c:v>1.323</c:v>
                </c:pt>
                <c:pt idx="31">
                  <c:v>8.3460000000000001</c:v>
                </c:pt>
                <c:pt idx="32">
                  <c:v>4.6859999999999964</c:v>
                </c:pt>
                <c:pt idx="33">
                  <c:v>14.062000000000006</c:v>
                </c:pt>
              </c:numCache>
            </c:numRef>
          </c:xVal>
          <c:yVal>
            <c:numRef>
              <c:f>Sheet1!$D$65:$D$98</c:f>
              <c:numCache>
                <c:formatCode>General</c:formatCode>
                <c:ptCount val="34"/>
                <c:pt idx="0">
                  <c:v>8.2000000000000011</c:v>
                </c:pt>
                <c:pt idx="1">
                  <c:v>9</c:v>
                </c:pt>
                <c:pt idx="2">
                  <c:v>8.1</c:v>
                </c:pt>
                <c:pt idx="3">
                  <c:v>8.9</c:v>
                </c:pt>
                <c:pt idx="4">
                  <c:v>9.1</c:v>
                </c:pt>
                <c:pt idx="5">
                  <c:v>8.8000000000000007</c:v>
                </c:pt>
                <c:pt idx="6">
                  <c:v>7.8</c:v>
                </c:pt>
                <c:pt idx="7">
                  <c:v>9.1</c:v>
                </c:pt>
                <c:pt idx="8">
                  <c:v>9.2000000000000011</c:v>
                </c:pt>
                <c:pt idx="9">
                  <c:v>8.5</c:v>
                </c:pt>
                <c:pt idx="10">
                  <c:v>8.7000000000000011</c:v>
                </c:pt>
                <c:pt idx="11">
                  <c:v>9</c:v>
                </c:pt>
                <c:pt idx="12">
                  <c:v>9.2000000000000011</c:v>
                </c:pt>
                <c:pt idx="13">
                  <c:v>9.2000000000000011</c:v>
                </c:pt>
                <c:pt idx="14">
                  <c:v>9.1</c:v>
                </c:pt>
                <c:pt idx="15">
                  <c:v>4.7</c:v>
                </c:pt>
                <c:pt idx="16">
                  <c:v>8.6</c:v>
                </c:pt>
                <c:pt idx="17">
                  <c:v>7.8</c:v>
                </c:pt>
                <c:pt idx="18">
                  <c:v>8</c:v>
                </c:pt>
                <c:pt idx="19">
                  <c:v>9.1</c:v>
                </c:pt>
                <c:pt idx="20">
                  <c:v>8.3000000000000007</c:v>
                </c:pt>
                <c:pt idx="21">
                  <c:v>8.9</c:v>
                </c:pt>
                <c:pt idx="22">
                  <c:v>9</c:v>
                </c:pt>
                <c:pt idx="23">
                  <c:v>6.4</c:v>
                </c:pt>
                <c:pt idx="24">
                  <c:v>9</c:v>
                </c:pt>
                <c:pt idx="25">
                  <c:v>9.1</c:v>
                </c:pt>
                <c:pt idx="26">
                  <c:v>8.7000000000000011</c:v>
                </c:pt>
                <c:pt idx="27">
                  <c:v>8.9</c:v>
                </c:pt>
                <c:pt idx="28">
                  <c:v>9.2000000000000011</c:v>
                </c:pt>
                <c:pt idx="29">
                  <c:v>8.6</c:v>
                </c:pt>
                <c:pt idx="30">
                  <c:v>6.9</c:v>
                </c:pt>
                <c:pt idx="31">
                  <c:v>9.1</c:v>
                </c:pt>
                <c:pt idx="32">
                  <c:v>9</c:v>
                </c:pt>
                <c:pt idx="33">
                  <c:v>9</c:v>
                </c:pt>
              </c:numCache>
            </c:numRef>
          </c:yVal>
        </c:ser>
        <c:axId val="54176000"/>
        <c:axId val="54178176"/>
      </c:scatterChart>
      <c:valAx>
        <c:axId val="54176000"/>
        <c:scaling>
          <c:orientation val="minMax"/>
        </c:scaling>
        <c:axPos val="b"/>
        <c:title>
          <c:tx>
            <c:rich>
              <a:bodyPr/>
              <a:lstStyle/>
              <a:p>
                <a:pPr>
                  <a:defRPr sz="2400"/>
                </a:pPr>
                <a:r>
                  <a:rPr lang="en-US" sz="2400"/>
                  <a:t>Viewers in Millions</a:t>
                </a:r>
              </a:p>
            </c:rich>
          </c:tx>
          <c:layout/>
        </c:title>
        <c:numFmt formatCode="General" sourceLinked="1"/>
        <c:tickLblPos val="nextTo"/>
        <c:crossAx val="54178176"/>
        <c:crosses val="autoZero"/>
        <c:crossBetween val="midCat"/>
      </c:valAx>
      <c:valAx>
        <c:axId val="54178176"/>
        <c:scaling>
          <c:orientation val="minMax"/>
        </c:scaling>
        <c:axPos val="l"/>
        <c:majorGridlines/>
        <c:title>
          <c:tx>
            <c:rich>
              <a:bodyPr rot="-5400000" vert="horz"/>
              <a:lstStyle/>
              <a:p>
                <a:pPr>
                  <a:defRPr sz="2400"/>
                </a:pPr>
                <a:r>
                  <a:rPr lang="en-US" sz="2400"/>
                  <a:t>Critics rating (from 1-10)</a:t>
                </a:r>
              </a:p>
            </c:rich>
          </c:tx>
          <c:layout>
            <c:manualLayout>
              <c:xMode val="edge"/>
              <c:yMode val="edge"/>
              <c:x val="1.8055555555555564E-2"/>
              <c:y val="0.26840434529017232"/>
            </c:manualLayout>
          </c:layout>
        </c:title>
        <c:numFmt formatCode="General" sourceLinked="1"/>
        <c:tickLblPos val="nextTo"/>
        <c:crossAx val="54176000"/>
        <c:crosses val="autoZero"/>
        <c:crossBetween val="midCat"/>
      </c:valAx>
    </c:plotArea>
    <c:legend>
      <c:legendPos val="r"/>
      <c:legendEntry>
        <c:idx val="1"/>
        <c:delete val="1"/>
      </c:legendEntry>
      <c:legendEntry>
        <c:idx val="2"/>
        <c:delete val="1"/>
      </c:legendEntry>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Sheet1!$E$2</c:f>
              <c:strCache>
                <c:ptCount val="1"/>
                <c:pt idx="0">
                  <c:v>google hits </c:v>
                </c:pt>
              </c:strCache>
            </c:strRef>
          </c:tx>
          <c:spPr>
            <a:ln w="28575">
              <a:noFill/>
            </a:ln>
          </c:spPr>
          <c:trendline>
            <c:trendlineType val="linear"/>
          </c:trendline>
          <c:xVal>
            <c:numRef>
              <c:f>Sheet1!$D$3:$D$36</c:f>
              <c:numCache>
                <c:formatCode>General</c:formatCode>
                <c:ptCount val="34"/>
                <c:pt idx="0">
                  <c:v>2.7440000000000002</c:v>
                </c:pt>
                <c:pt idx="1">
                  <c:v>10.200000000000001</c:v>
                </c:pt>
                <c:pt idx="2">
                  <c:v>11.923</c:v>
                </c:pt>
                <c:pt idx="3">
                  <c:v>11.509</c:v>
                </c:pt>
                <c:pt idx="4">
                  <c:v>15.787999999999998</c:v>
                </c:pt>
                <c:pt idx="5">
                  <c:v>6.907</c:v>
                </c:pt>
                <c:pt idx="6">
                  <c:v>5.5139999999999985</c:v>
                </c:pt>
                <c:pt idx="7">
                  <c:v>5.9700000000000024</c:v>
                </c:pt>
                <c:pt idx="8">
                  <c:v>3.5739999999999998</c:v>
                </c:pt>
                <c:pt idx="9">
                  <c:v>4.0110000000000001</c:v>
                </c:pt>
                <c:pt idx="10">
                  <c:v>10.643999999999998</c:v>
                </c:pt>
                <c:pt idx="11">
                  <c:v>12.9</c:v>
                </c:pt>
                <c:pt idx="12">
                  <c:v>6.6139999999999946</c:v>
                </c:pt>
                <c:pt idx="13">
                  <c:v>6.032</c:v>
                </c:pt>
                <c:pt idx="14">
                  <c:v>6.59499999999999</c:v>
                </c:pt>
                <c:pt idx="15">
                  <c:v>7.7770000000000001</c:v>
                </c:pt>
                <c:pt idx="16">
                  <c:v>3.9009999999999998</c:v>
                </c:pt>
                <c:pt idx="17">
                  <c:v>6.0709999999999997</c:v>
                </c:pt>
                <c:pt idx="18">
                  <c:v>5.7359999999999998</c:v>
                </c:pt>
                <c:pt idx="19">
                  <c:v>1.0329999999999973</c:v>
                </c:pt>
                <c:pt idx="20">
                  <c:v>1.355</c:v>
                </c:pt>
                <c:pt idx="21">
                  <c:v>10.259</c:v>
                </c:pt>
                <c:pt idx="22">
                  <c:v>4.7450000000000001</c:v>
                </c:pt>
                <c:pt idx="23">
                  <c:v>4.7460000000000004</c:v>
                </c:pt>
                <c:pt idx="24">
                  <c:v>1.8129999999999975</c:v>
                </c:pt>
                <c:pt idx="25">
                  <c:v>4.5739999999999998</c:v>
                </c:pt>
                <c:pt idx="26">
                  <c:v>6.077</c:v>
                </c:pt>
                <c:pt idx="27">
                  <c:v>4.3229999999999897</c:v>
                </c:pt>
                <c:pt idx="28">
                  <c:v>4.1689999999999889</c:v>
                </c:pt>
                <c:pt idx="29">
                  <c:v>4.07</c:v>
                </c:pt>
                <c:pt idx="30">
                  <c:v>1.323</c:v>
                </c:pt>
                <c:pt idx="31">
                  <c:v>8.3460000000000001</c:v>
                </c:pt>
                <c:pt idx="32">
                  <c:v>4.6859999999999955</c:v>
                </c:pt>
                <c:pt idx="33">
                  <c:v>14.062000000000006</c:v>
                </c:pt>
              </c:numCache>
            </c:numRef>
          </c:xVal>
          <c:yVal>
            <c:numRef>
              <c:f>Sheet1!$E$3:$E$36</c:f>
              <c:numCache>
                <c:formatCode>#,##0</c:formatCode>
                <c:ptCount val="34"/>
                <c:pt idx="0">
                  <c:v>291000</c:v>
                </c:pt>
                <c:pt idx="1">
                  <c:v>432000</c:v>
                </c:pt>
                <c:pt idx="2">
                  <c:v>397000</c:v>
                </c:pt>
                <c:pt idx="3">
                  <c:v>534000</c:v>
                </c:pt>
                <c:pt idx="4">
                  <c:v>677000</c:v>
                </c:pt>
                <c:pt idx="5">
                  <c:v>2290000</c:v>
                </c:pt>
                <c:pt idx="6">
                  <c:v>361000</c:v>
                </c:pt>
                <c:pt idx="7">
                  <c:v>3380000</c:v>
                </c:pt>
                <c:pt idx="8">
                  <c:v>19800000</c:v>
                </c:pt>
                <c:pt idx="9">
                  <c:v>816000</c:v>
                </c:pt>
                <c:pt idx="10">
                  <c:v>697000</c:v>
                </c:pt>
                <c:pt idx="11">
                  <c:v>1750000</c:v>
                </c:pt>
                <c:pt idx="12">
                  <c:v>7800000</c:v>
                </c:pt>
                <c:pt idx="13">
                  <c:v>34300000</c:v>
                </c:pt>
                <c:pt idx="14">
                  <c:v>1010000</c:v>
                </c:pt>
                <c:pt idx="15">
                  <c:v>520000</c:v>
                </c:pt>
                <c:pt idx="16">
                  <c:v>263000</c:v>
                </c:pt>
                <c:pt idx="17">
                  <c:v>112000</c:v>
                </c:pt>
                <c:pt idx="18">
                  <c:v>934000</c:v>
                </c:pt>
                <c:pt idx="19">
                  <c:v>194000</c:v>
                </c:pt>
                <c:pt idx="20">
                  <c:v>1750000</c:v>
                </c:pt>
                <c:pt idx="21">
                  <c:v>658000</c:v>
                </c:pt>
                <c:pt idx="22">
                  <c:v>52600000</c:v>
                </c:pt>
                <c:pt idx="23">
                  <c:v>98600</c:v>
                </c:pt>
                <c:pt idx="24">
                  <c:v>1660000</c:v>
                </c:pt>
                <c:pt idx="25">
                  <c:v>5980000</c:v>
                </c:pt>
                <c:pt idx="26">
                  <c:v>623000</c:v>
                </c:pt>
                <c:pt idx="27">
                  <c:v>711000</c:v>
                </c:pt>
                <c:pt idx="28">
                  <c:v>534000</c:v>
                </c:pt>
                <c:pt idx="29">
                  <c:v>1190000</c:v>
                </c:pt>
                <c:pt idx="30">
                  <c:v>172000</c:v>
                </c:pt>
                <c:pt idx="31">
                  <c:v>7170000</c:v>
                </c:pt>
                <c:pt idx="32">
                  <c:v>542000</c:v>
                </c:pt>
                <c:pt idx="33">
                  <c:v>478000</c:v>
                </c:pt>
              </c:numCache>
            </c:numRef>
          </c:yVal>
        </c:ser>
        <c:axId val="54410624"/>
        <c:axId val="54429184"/>
      </c:scatterChart>
      <c:valAx>
        <c:axId val="54410624"/>
        <c:scaling>
          <c:orientation val="minMax"/>
        </c:scaling>
        <c:axPos val="b"/>
        <c:title>
          <c:tx>
            <c:rich>
              <a:bodyPr/>
              <a:lstStyle/>
              <a:p>
                <a:pPr>
                  <a:defRPr sz="2800"/>
                </a:pPr>
                <a:r>
                  <a:rPr lang="en-US" sz="2800"/>
                  <a:t>Viewers</a:t>
                </a:r>
                <a:r>
                  <a:rPr lang="en-US" sz="2800" baseline="0"/>
                  <a:t> in Millions </a:t>
                </a:r>
                <a:endParaRPr lang="en-US" sz="2800"/>
              </a:p>
            </c:rich>
          </c:tx>
          <c:layout/>
        </c:title>
        <c:numFmt formatCode="General" sourceLinked="1"/>
        <c:tickLblPos val="nextTo"/>
        <c:crossAx val="54429184"/>
        <c:crosses val="autoZero"/>
        <c:crossBetween val="midCat"/>
      </c:valAx>
      <c:valAx>
        <c:axId val="54429184"/>
        <c:scaling>
          <c:orientation val="minMax"/>
        </c:scaling>
        <c:axPos val="l"/>
        <c:majorGridlines/>
        <c:title>
          <c:tx>
            <c:rich>
              <a:bodyPr rot="-5400000" vert="horz"/>
              <a:lstStyle/>
              <a:p>
                <a:pPr>
                  <a:defRPr sz="2800"/>
                </a:pPr>
                <a:r>
                  <a:rPr lang="en-US" sz="2800"/>
                  <a:t>Google</a:t>
                </a:r>
                <a:r>
                  <a:rPr lang="en-US" sz="2800" baseline="0"/>
                  <a:t> Hits</a:t>
                </a:r>
                <a:endParaRPr lang="en-US" sz="2800"/>
              </a:p>
            </c:rich>
          </c:tx>
          <c:layout/>
        </c:title>
        <c:numFmt formatCode="#,##0" sourceLinked="1"/>
        <c:tickLblPos val="nextTo"/>
        <c:crossAx val="54410624"/>
        <c:crosses val="autoZero"/>
        <c:crossBetween val="midCat"/>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scatterChart>
        <c:scatterStyle val="lineMarker"/>
        <c:ser>
          <c:idx val="0"/>
          <c:order val="0"/>
          <c:tx>
            <c:strRef>
              <c:f>Sheet1!$G$4</c:f>
              <c:strCache>
                <c:ptCount val="1"/>
                <c:pt idx="0">
                  <c:v>google hits </c:v>
                </c:pt>
              </c:strCache>
            </c:strRef>
          </c:tx>
          <c:spPr>
            <a:ln w="28575">
              <a:noFill/>
            </a:ln>
          </c:spPr>
          <c:trendline>
            <c:trendlineType val="linear"/>
          </c:trendline>
          <c:xVal>
            <c:numRef>
              <c:f>Sheet1!$F$5:$F$32</c:f>
              <c:numCache>
                <c:formatCode>General</c:formatCode>
                <c:ptCount val="28"/>
                <c:pt idx="0">
                  <c:v>2.7440000000000002</c:v>
                </c:pt>
                <c:pt idx="1">
                  <c:v>10.200000000000001</c:v>
                </c:pt>
                <c:pt idx="2">
                  <c:v>11.923</c:v>
                </c:pt>
                <c:pt idx="3">
                  <c:v>11.509</c:v>
                </c:pt>
                <c:pt idx="4">
                  <c:v>15.787999999999998</c:v>
                </c:pt>
                <c:pt idx="5">
                  <c:v>6.907</c:v>
                </c:pt>
                <c:pt idx="6">
                  <c:v>5.5139999999999985</c:v>
                </c:pt>
                <c:pt idx="7">
                  <c:v>5.9700000000000024</c:v>
                </c:pt>
                <c:pt idx="8">
                  <c:v>4.0110000000000001</c:v>
                </c:pt>
                <c:pt idx="9">
                  <c:v>10.643999999999998</c:v>
                </c:pt>
                <c:pt idx="10">
                  <c:v>12.9</c:v>
                </c:pt>
                <c:pt idx="11">
                  <c:v>6.59499999999999</c:v>
                </c:pt>
                <c:pt idx="12">
                  <c:v>7.7770000000000001</c:v>
                </c:pt>
                <c:pt idx="13">
                  <c:v>3.9009999999999998</c:v>
                </c:pt>
                <c:pt idx="14">
                  <c:v>6.0709999999999997</c:v>
                </c:pt>
                <c:pt idx="15">
                  <c:v>5.7359999999999998</c:v>
                </c:pt>
                <c:pt idx="16">
                  <c:v>1.0329999999999973</c:v>
                </c:pt>
                <c:pt idx="17">
                  <c:v>1.355</c:v>
                </c:pt>
                <c:pt idx="18">
                  <c:v>10.259</c:v>
                </c:pt>
                <c:pt idx="19">
                  <c:v>4.7460000000000004</c:v>
                </c:pt>
                <c:pt idx="20">
                  <c:v>1.8129999999999975</c:v>
                </c:pt>
                <c:pt idx="21">
                  <c:v>6.077</c:v>
                </c:pt>
                <c:pt idx="22">
                  <c:v>4.3229999999999897</c:v>
                </c:pt>
                <c:pt idx="23">
                  <c:v>4.1689999999999889</c:v>
                </c:pt>
                <c:pt idx="24">
                  <c:v>4.07</c:v>
                </c:pt>
                <c:pt idx="25">
                  <c:v>1.323</c:v>
                </c:pt>
                <c:pt idx="26">
                  <c:v>4.6859999999999955</c:v>
                </c:pt>
                <c:pt idx="27">
                  <c:v>14.062000000000006</c:v>
                </c:pt>
              </c:numCache>
            </c:numRef>
          </c:xVal>
          <c:yVal>
            <c:numRef>
              <c:f>Sheet1!$G$5:$G$32</c:f>
              <c:numCache>
                <c:formatCode>#,##0</c:formatCode>
                <c:ptCount val="28"/>
                <c:pt idx="0">
                  <c:v>291000</c:v>
                </c:pt>
                <c:pt idx="1">
                  <c:v>432000</c:v>
                </c:pt>
                <c:pt idx="2">
                  <c:v>397000</c:v>
                </c:pt>
                <c:pt idx="3">
                  <c:v>534000</c:v>
                </c:pt>
                <c:pt idx="4">
                  <c:v>677000</c:v>
                </c:pt>
                <c:pt idx="5">
                  <c:v>2290000</c:v>
                </c:pt>
                <c:pt idx="6">
                  <c:v>361000</c:v>
                </c:pt>
                <c:pt idx="7">
                  <c:v>3380000</c:v>
                </c:pt>
                <c:pt idx="8">
                  <c:v>816000</c:v>
                </c:pt>
                <c:pt idx="9">
                  <c:v>697000</c:v>
                </c:pt>
                <c:pt idx="10">
                  <c:v>1750000</c:v>
                </c:pt>
                <c:pt idx="11">
                  <c:v>1010000</c:v>
                </c:pt>
                <c:pt idx="12">
                  <c:v>520000</c:v>
                </c:pt>
                <c:pt idx="13">
                  <c:v>263000</c:v>
                </c:pt>
                <c:pt idx="14">
                  <c:v>112000</c:v>
                </c:pt>
                <c:pt idx="15">
                  <c:v>934000</c:v>
                </c:pt>
                <c:pt idx="16">
                  <c:v>194000</c:v>
                </c:pt>
                <c:pt idx="17">
                  <c:v>1750000</c:v>
                </c:pt>
                <c:pt idx="18">
                  <c:v>658000</c:v>
                </c:pt>
                <c:pt idx="19">
                  <c:v>98600</c:v>
                </c:pt>
                <c:pt idx="20">
                  <c:v>1660000</c:v>
                </c:pt>
                <c:pt idx="21">
                  <c:v>623000</c:v>
                </c:pt>
                <c:pt idx="22">
                  <c:v>711000</c:v>
                </c:pt>
                <c:pt idx="23">
                  <c:v>534000</c:v>
                </c:pt>
                <c:pt idx="24">
                  <c:v>1190000</c:v>
                </c:pt>
                <c:pt idx="25">
                  <c:v>172000</c:v>
                </c:pt>
                <c:pt idx="26">
                  <c:v>542000</c:v>
                </c:pt>
                <c:pt idx="27">
                  <c:v>478000</c:v>
                </c:pt>
              </c:numCache>
            </c:numRef>
          </c:yVal>
        </c:ser>
        <c:axId val="54616448"/>
        <c:axId val="54618368"/>
      </c:scatterChart>
      <c:valAx>
        <c:axId val="54616448"/>
        <c:scaling>
          <c:orientation val="minMax"/>
        </c:scaling>
        <c:axPos val="b"/>
        <c:title>
          <c:tx>
            <c:rich>
              <a:bodyPr/>
              <a:lstStyle/>
              <a:p>
                <a:pPr>
                  <a:defRPr sz="2800"/>
                </a:pPr>
                <a:r>
                  <a:rPr lang="en-US" sz="2800"/>
                  <a:t>Viewers</a:t>
                </a:r>
                <a:r>
                  <a:rPr lang="en-US" sz="2800" baseline="0"/>
                  <a:t> in Millions </a:t>
                </a:r>
                <a:endParaRPr lang="en-US" sz="2800"/>
              </a:p>
            </c:rich>
          </c:tx>
        </c:title>
        <c:numFmt formatCode="General" sourceLinked="1"/>
        <c:tickLblPos val="nextTo"/>
        <c:crossAx val="54618368"/>
        <c:crosses val="autoZero"/>
        <c:crossBetween val="midCat"/>
      </c:valAx>
      <c:valAx>
        <c:axId val="54618368"/>
        <c:scaling>
          <c:orientation val="minMax"/>
        </c:scaling>
        <c:axPos val="l"/>
        <c:majorGridlines/>
        <c:title>
          <c:tx>
            <c:rich>
              <a:bodyPr rot="-5400000" vert="horz"/>
              <a:lstStyle/>
              <a:p>
                <a:pPr>
                  <a:defRPr sz="2800"/>
                </a:pPr>
                <a:r>
                  <a:rPr lang="en-US" sz="2800"/>
                  <a:t>Google</a:t>
                </a:r>
                <a:r>
                  <a:rPr lang="en-US" sz="2800" baseline="0"/>
                  <a:t> Hits</a:t>
                </a:r>
                <a:endParaRPr lang="en-US" sz="2800"/>
              </a:p>
            </c:rich>
          </c:tx>
        </c:title>
        <c:numFmt formatCode="#,##0" sourceLinked="1"/>
        <c:tickLblPos val="nextTo"/>
        <c:crossAx val="54616448"/>
        <c:crosses val="autoZero"/>
        <c:crossBetween val="midCat"/>
      </c:valAx>
    </c:plotArea>
    <c:legend>
      <c:legendPos val="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Viewers per show in</a:t>
            </a:r>
            <a:r>
              <a:rPr lang="en-US" baseline="0"/>
              <a:t> Networks</a:t>
            </a:r>
            <a:endParaRPr lang="en-US"/>
          </a:p>
        </c:rich>
      </c:tx>
    </c:title>
    <c:plotArea>
      <c:layout/>
      <c:lineChart>
        <c:grouping val="standard"/>
        <c:ser>
          <c:idx val="0"/>
          <c:order val="0"/>
          <c:tx>
            <c:strRef>
              <c:f>Sheet1!$J$1</c:f>
              <c:strCache>
                <c:ptCount val="1"/>
                <c:pt idx="0">
                  <c:v>NBC</c:v>
                </c:pt>
              </c:strCache>
            </c:strRef>
          </c:tx>
          <c:val>
            <c:numRef>
              <c:f>Sheet1!$J$2:$J$11</c:f>
              <c:numCache>
                <c:formatCode>#,##0</c:formatCode>
                <c:ptCount val="10"/>
                <c:pt idx="0">
                  <c:v>14860</c:v>
                </c:pt>
                <c:pt idx="1">
                  <c:v>10259</c:v>
                </c:pt>
                <c:pt idx="2">
                  <c:v>9666</c:v>
                </c:pt>
                <c:pt idx="3">
                  <c:v>7777</c:v>
                </c:pt>
                <c:pt idx="4">
                  <c:v>7342</c:v>
                </c:pt>
                <c:pt idx="5">
                  <c:v>5736</c:v>
                </c:pt>
                <c:pt idx="6">
                  <c:v>5601</c:v>
                </c:pt>
                <c:pt idx="7">
                  <c:v>5323</c:v>
                </c:pt>
                <c:pt idx="8">
                  <c:v>4134</c:v>
                </c:pt>
                <c:pt idx="9">
                  <c:v>2810</c:v>
                </c:pt>
              </c:numCache>
            </c:numRef>
          </c:val>
        </c:ser>
        <c:ser>
          <c:idx val="1"/>
          <c:order val="1"/>
          <c:tx>
            <c:strRef>
              <c:f>Sheet1!$K$1</c:f>
              <c:strCache>
                <c:ptCount val="1"/>
                <c:pt idx="0">
                  <c:v>ABC</c:v>
                </c:pt>
              </c:strCache>
            </c:strRef>
          </c:tx>
          <c:val>
            <c:numRef>
              <c:f>Sheet1!$K$2:$K$11</c:f>
              <c:numCache>
                <c:formatCode>#,##0</c:formatCode>
                <c:ptCount val="10"/>
                <c:pt idx="0">
                  <c:v>13866</c:v>
                </c:pt>
                <c:pt idx="1">
                  <c:v>13787</c:v>
                </c:pt>
                <c:pt idx="2">
                  <c:v>8742</c:v>
                </c:pt>
                <c:pt idx="3">
                  <c:v>8016</c:v>
                </c:pt>
                <c:pt idx="4">
                  <c:v>7535</c:v>
                </c:pt>
                <c:pt idx="5">
                  <c:v>4674</c:v>
                </c:pt>
                <c:pt idx="6">
                  <c:v>4531</c:v>
                </c:pt>
                <c:pt idx="7">
                  <c:v>4338</c:v>
                </c:pt>
                <c:pt idx="8">
                  <c:v>3841</c:v>
                </c:pt>
                <c:pt idx="9">
                  <c:v>3780</c:v>
                </c:pt>
              </c:numCache>
            </c:numRef>
          </c:val>
        </c:ser>
        <c:ser>
          <c:idx val="2"/>
          <c:order val="2"/>
          <c:tx>
            <c:strRef>
              <c:f>Sheet1!$L$1</c:f>
              <c:strCache>
                <c:ptCount val="1"/>
                <c:pt idx="0">
                  <c:v>CBS</c:v>
                </c:pt>
              </c:strCache>
            </c:strRef>
          </c:tx>
          <c:val>
            <c:numRef>
              <c:f>Sheet1!$L$2:$L$11</c:f>
              <c:numCache>
                <c:formatCode>#,##0</c:formatCode>
                <c:ptCount val="10"/>
                <c:pt idx="0">
                  <c:v>19617</c:v>
                </c:pt>
                <c:pt idx="1">
                  <c:v>14110</c:v>
                </c:pt>
                <c:pt idx="2">
                  <c:v>13133</c:v>
                </c:pt>
                <c:pt idx="3">
                  <c:v>12300</c:v>
                </c:pt>
                <c:pt idx="4">
                  <c:v>11559</c:v>
                </c:pt>
                <c:pt idx="5">
                  <c:v>10644</c:v>
                </c:pt>
                <c:pt idx="6">
                  <c:v>9760</c:v>
                </c:pt>
                <c:pt idx="7">
                  <c:v>8778</c:v>
                </c:pt>
                <c:pt idx="8">
                  <c:v>8505</c:v>
                </c:pt>
                <c:pt idx="9">
                  <c:v>7645</c:v>
                </c:pt>
              </c:numCache>
            </c:numRef>
          </c:val>
        </c:ser>
        <c:marker val="1"/>
        <c:axId val="54593024"/>
        <c:axId val="54594944"/>
      </c:lineChart>
      <c:catAx>
        <c:axId val="54593024"/>
        <c:scaling>
          <c:orientation val="minMax"/>
        </c:scaling>
        <c:axPos val="b"/>
        <c:title>
          <c:tx>
            <c:rich>
              <a:bodyPr/>
              <a:lstStyle/>
              <a:p>
                <a:pPr>
                  <a:defRPr/>
                </a:pPr>
                <a:r>
                  <a:rPr lang="en-US" sz="2000" dirty="0"/>
                  <a:t>Descending</a:t>
                </a:r>
                <a:r>
                  <a:rPr lang="en-US" sz="2000" baseline="0" dirty="0"/>
                  <a:t> Show Number</a:t>
                </a:r>
                <a:endParaRPr lang="en-US" sz="2000" dirty="0"/>
              </a:p>
            </c:rich>
          </c:tx>
        </c:title>
        <c:tickLblPos val="nextTo"/>
        <c:crossAx val="54594944"/>
        <c:crosses val="autoZero"/>
        <c:auto val="1"/>
        <c:lblAlgn val="ctr"/>
        <c:lblOffset val="100"/>
      </c:catAx>
      <c:valAx>
        <c:axId val="54594944"/>
        <c:scaling>
          <c:orientation val="minMax"/>
        </c:scaling>
        <c:axPos val="l"/>
        <c:majorGridlines/>
        <c:title>
          <c:tx>
            <c:rich>
              <a:bodyPr rot="-5400000" vert="horz"/>
              <a:lstStyle/>
              <a:p>
                <a:pPr>
                  <a:defRPr/>
                </a:pPr>
                <a:r>
                  <a:rPr lang="en-US" sz="2000" dirty="0"/>
                  <a:t>Number</a:t>
                </a:r>
                <a:r>
                  <a:rPr lang="en-US" sz="2000" baseline="0" dirty="0"/>
                  <a:t> of Viewers In Thousands</a:t>
                </a:r>
                <a:endParaRPr lang="en-US" sz="2000" dirty="0"/>
              </a:p>
            </c:rich>
          </c:tx>
        </c:title>
        <c:numFmt formatCode="#,##0" sourceLinked="1"/>
        <c:tickLblPos val="nextTo"/>
        <c:crossAx val="54593024"/>
        <c:crosses val="autoZero"/>
        <c:crossBetween val="between"/>
      </c:valAx>
    </c:plotArea>
    <c:legend>
      <c:legendPos val="r"/>
      <c:txPr>
        <a:bodyPr/>
        <a:lstStyle/>
        <a:p>
          <a:pPr>
            <a:defRPr sz="2800"/>
          </a:pPr>
          <a:endParaRPr lang="en-US"/>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2800"/>
            </a:pPr>
            <a:r>
              <a:rPr lang="en-US" sz="2800"/>
              <a:t>Viewers per show by</a:t>
            </a:r>
            <a:r>
              <a:rPr lang="en-US" sz="2800" baseline="0"/>
              <a:t> network</a:t>
            </a:r>
            <a:endParaRPr lang="en-US" sz="2800"/>
          </a:p>
        </c:rich>
      </c:tx>
    </c:title>
    <c:view3D>
      <c:perspective val="30"/>
    </c:view3D>
    <c:plotArea>
      <c:layout>
        <c:manualLayout>
          <c:layoutTarget val="inner"/>
          <c:xMode val="edge"/>
          <c:yMode val="edge"/>
          <c:x val="0.11977996500437445"/>
          <c:y val="7.4548702245552642E-2"/>
          <c:w val="0.7099991251093617"/>
          <c:h val="0.79822506561679785"/>
        </c:manualLayout>
      </c:layout>
      <c:bar3DChart>
        <c:barDir val="col"/>
        <c:grouping val="standard"/>
        <c:ser>
          <c:idx val="0"/>
          <c:order val="0"/>
          <c:tx>
            <c:strRef>
              <c:f>Sheet1!$J$1</c:f>
              <c:strCache>
                <c:ptCount val="1"/>
                <c:pt idx="0">
                  <c:v>NBC</c:v>
                </c:pt>
              </c:strCache>
            </c:strRef>
          </c:tx>
          <c:val>
            <c:numRef>
              <c:f>Sheet1!$J$2:$J$11</c:f>
              <c:numCache>
                <c:formatCode>#,##0</c:formatCode>
                <c:ptCount val="10"/>
                <c:pt idx="0">
                  <c:v>14860</c:v>
                </c:pt>
                <c:pt idx="1">
                  <c:v>10259</c:v>
                </c:pt>
                <c:pt idx="2">
                  <c:v>9666</c:v>
                </c:pt>
                <c:pt idx="3">
                  <c:v>7777</c:v>
                </c:pt>
                <c:pt idx="4">
                  <c:v>7342</c:v>
                </c:pt>
                <c:pt idx="5">
                  <c:v>5736</c:v>
                </c:pt>
                <c:pt idx="6">
                  <c:v>5601</c:v>
                </c:pt>
                <c:pt idx="7">
                  <c:v>5323</c:v>
                </c:pt>
                <c:pt idx="8">
                  <c:v>4134</c:v>
                </c:pt>
                <c:pt idx="9">
                  <c:v>2810</c:v>
                </c:pt>
              </c:numCache>
            </c:numRef>
          </c:val>
        </c:ser>
        <c:ser>
          <c:idx val="1"/>
          <c:order val="1"/>
          <c:tx>
            <c:strRef>
              <c:f>Sheet1!$K$1</c:f>
              <c:strCache>
                <c:ptCount val="1"/>
                <c:pt idx="0">
                  <c:v>ABC</c:v>
                </c:pt>
              </c:strCache>
            </c:strRef>
          </c:tx>
          <c:val>
            <c:numRef>
              <c:f>Sheet1!$K$2:$K$11</c:f>
              <c:numCache>
                <c:formatCode>#,##0</c:formatCode>
                <c:ptCount val="10"/>
                <c:pt idx="0">
                  <c:v>13866</c:v>
                </c:pt>
                <c:pt idx="1">
                  <c:v>13787</c:v>
                </c:pt>
                <c:pt idx="2">
                  <c:v>8742</c:v>
                </c:pt>
                <c:pt idx="3">
                  <c:v>8016</c:v>
                </c:pt>
                <c:pt idx="4">
                  <c:v>7535</c:v>
                </c:pt>
                <c:pt idx="5">
                  <c:v>4674</c:v>
                </c:pt>
                <c:pt idx="6">
                  <c:v>4531</c:v>
                </c:pt>
                <c:pt idx="7">
                  <c:v>4338</c:v>
                </c:pt>
                <c:pt idx="8">
                  <c:v>3841</c:v>
                </c:pt>
                <c:pt idx="9">
                  <c:v>3780</c:v>
                </c:pt>
              </c:numCache>
            </c:numRef>
          </c:val>
        </c:ser>
        <c:ser>
          <c:idx val="2"/>
          <c:order val="2"/>
          <c:tx>
            <c:strRef>
              <c:f>Sheet1!$L$1</c:f>
              <c:strCache>
                <c:ptCount val="1"/>
                <c:pt idx="0">
                  <c:v>CBS</c:v>
                </c:pt>
              </c:strCache>
            </c:strRef>
          </c:tx>
          <c:val>
            <c:numRef>
              <c:f>Sheet1!$L$2:$L$11</c:f>
              <c:numCache>
                <c:formatCode>#,##0</c:formatCode>
                <c:ptCount val="10"/>
                <c:pt idx="0">
                  <c:v>19617</c:v>
                </c:pt>
                <c:pt idx="1">
                  <c:v>14110</c:v>
                </c:pt>
                <c:pt idx="2">
                  <c:v>13133</c:v>
                </c:pt>
                <c:pt idx="3">
                  <c:v>12300</c:v>
                </c:pt>
                <c:pt idx="4">
                  <c:v>11559</c:v>
                </c:pt>
                <c:pt idx="5">
                  <c:v>10644</c:v>
                </c:pt>
                <c:pt idx="6">
                  <c:v>9760</c:v>
                </c:pt>
                <c:pt idx="7">
                  <c:v>8778</c:v>
                </c:pt>
                <c:pt idx="8">
                  <c:v>8505</c:v>
                </c:pt>
                <c:pt idx="9">
                  <c:v>7645</c:v>
                </c:pt>
              </c:numCache>
            </c:numRef>
          </c:val>
        </c:ser>
        <c:shape val="box"/>
        <c:axId val="54740480"/>
        <c:axId val="54742400"/>
        <c:axId val="33504768"/>
      </c:bar3DChart>
      <c:catAx>
        <c:axId val="54740480"/>
        <c:scaling>
          <c:orientation val="minMax"/>
        </c:scaling>
        <c:axPos val="b"/>
        <c:title>
          <c:tx>
            <c:rich>
              <a:bodyPr/>
              <a:lstStyle/>
              <a:p>
                <a:pPr>
                  <a:defRPr/>
                </a:pPr>
                <a:r>
                  <a:rPr lang="en-US" sz="1800" b="1" i="0" baseline="0"/>
                  <a:t>Descending Show Number</a:t>
                </a:r>
              </a:p>
            </c:rich>
          </c:tx>
        </c:title>
        <c:tickLblPos val="nextTo"/>
        <c:crossAx val="54742400"/>
        <c:crosses val="autoZero"/>
        <c:auto val="1"/>
        <c:lblAlgn val="ctr"/>
        <c:lblOffset val="100"/>
      </c:catAx>
      <c:valAx>
        <c:axId val="54742400"/>
        <c:scaling>
          <c:orientation val="minMax"/>
        </c:scaling>
        <c:axPos val="l"/>
        <c:majorGridlines/>
        <c:title>
          <c:tx>
            <c:rich>
              <a:bodyPr rot="-5400000" vert="horz"/>
              <a:lstStyle/>
              <a:p>
                <a:pPr>
                  <a:defRPr/>
                </a:pPr>
                <a:r>
                  <a:rPr lang="en-US" sz="1800" b="1" i="0" baseline="0"/>
                  <a:t>Number of Viewers In Thousands</a:t>
                </a:r>
              </a:p>
            </c:rich>
          </c:tx>
        </c:title>
        <c:numFmt formatCode="#,##0" sourceLinked="1"/>
        <c:tickLblPos val="nextTo"/>
        <c:crossAx val="54740480"/>
        <c:crosses val="autoZero"/>
        <c:crossBetween val="between"/>
      </c:valAx>
      <c:serAx>
        <c:axId val="33504768"/>
        <c:scaling>
          <c:orientation val="minMax"/>
        </c:scaling>
        <c:axPos val="b"/>
        <c:tickLblPos val="nextTo"/>
        <c:crossAx val="54742400"/>
        <c:crosses val="autoZero"/>
      </c:serAx>
    </c:plotArea>
    <c:legend>
      <c:legendPos val="r"/>
      <c:legendEntry>
        <c:idx val="1"/>
        <c:txPr>
          <a:bodyPr/>
          <a:lstStyle/>
          <a:p>
            <a:pPr>
              <a:defRPr sz="2800"/>
            </a:pPr>
            <a:endParaRPr lang="en-US"/>
          </a:p>
        </c:txPr>
      </c:legendEntry>
      <c:legendEntry>
        <c:idx val="0"/>
        <c:txPr>
          <a:bodyPr/>
          <a:lstStyle/>
          <a:p>
            <a:pPr>
              <a:defRPr sz="2800"/>
            </a:pPr>
            <a:endParaRPr lang="en-US"/>
          </a:p>
        </c:txPr>
      </c:legendEntry>
      <c:legendEntry>
        <c:idx val="2"/>
        <c:txPr>
          <a:bodyPr/>
          <a:lstStyle/>
          <a:p>
            <a:pPr>
              <a:defRPr sz="2800"/>
            </a:pPr>
            <a:endParaRPr lang="en-US"/>
          </a:p>
        </c:txPr>
      </c:legendEntry>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NBC Show Percentages</a:t>
            </a:r>
          </a:p>
        </c:rich>
      </c:tx>
    </c:title>
    <c:view3D>
      <c:rotX val="30"/>
      <c:perspective val="30"/>
    </c:view3D>
    <c:plotArea>
      <c:layout/>
      <c:pie3DChart>
        <c:varyColors val="1"/>
        <c:ser>
          <c:idx val="0"/>
          <c:order val="0"/>
          <c:cat>
            <c:strRef>
              <c:f>Sheet1!$A$1:$A$10</c:f>
              <c:strCache>
                <c:ptCount val="10"/>
                <c:pt idx="0">
                  <c:v>BIGGEST LOSER</c:v>
                </c:pt>
                <c:pt idx="1">
                  <c:v>LAW AND ORDER</c:v>
                </c:pt>
                <c:pt idx="2">
                  <c:v>HOWIE DO IT</c:v>
                </c:pt>
                <c:pt idx="3">
                  <c:v>KNIGHT RIDER</c:v>
                </c:pt>
                <c:pt idx="4">
                  <c:v>MY NAME IS EARL</c:v>
                </c:pt>
                <c:pt idx="5">
                  <c:v>CRUSOE</c:v>
                </c:pt>
                <c:pt idx="6">
                  <c:v>OFFICE</c:v>
                </c:pt>
                <c:pt idx="7">
                  <c:v>SUPERSTARS OF DANCE</c:v>
                </c:pt>
                <c:pt idx="8">
                  <c:v>MOMMA’S BOYS</c:v>
                </c:pt>
                <c:pt idx="9">
                  <c:v>E.R.</c:v>
                </c:pt>
              </c:strCache>
            </c:strRef>
          </c:cat>
          <c:val>
            <c:numRef>
              <c:f>Sheet1!$B$1:$B$10</c:f>
              <c:numCache>
                <c:formatCode>#,##0</c:formatCode>
                <c:ptCount val="10"/>
                <c:pt idx="0">
                  <c:v>14860</c:v>
                </c:pt>
                <c:pt idx="1">
                  <c:v>10259</c:v>
                </c:pt>
                <c:pt idx="2">
                  <c:v>7777</c:v>
                </c:pt>
                <c:pt idx="3">
                  <c:v>5736</c:v>
                </c:pt>
                <c:pt idx="4">
                  <c:v>5601</c:v>
                </c:pt>
                <c:pt idx="5">
                  <c:v>2810</c:v>
                </c:pt>
                <c:pt idx="6">
                  <c:v>4134</c:v>
                </c:pt>
                <c:pt idx="7">
                  <c:v>9666</c:v>
                </c:pt>
                <c:pt idx="8">
                  <c:v>5323</c:v>
                </c:pt>
                <c:pt idx="9">
                  <c:v>7342</c:v>
                </c:pt>
              </c:numCache>
            </c:numRef>
          </c:val>
        </c:ser>
      </c:pie3DChart>
    </c:plotArea>
    <c:legend>
      <c:legendPos val="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ABC Show Percentages</a:t>
            </a:r>
          </a:p>
        </c:rich>
      </c:tx>
    </c:title>
    <c:view3D>
      <c:rotX val="30"/>
      <c:perspective val="30"/>
    </c:view3D>
    <c:plotArea>
      <c:layout/>
      <c:pie3DChart>
        <c:varyColors val="1"/>
        <c:ser>
          <c:idx val="0"/>
          <c:order val="0"/>
          <c:cat>
            <c:strRef>
              <c:f>Sheet1!$D$1:$D$10</c:f>
              <c:strCache>
                <c:ptCount val="10"/>
                <c:pt idx="0">
                  <c:v>GREY’S ANATOMY</c:v>
                </c:pt>
                <c:pt idx="1">
                  <c:v>SCRUBS</c:v>
                </c:pt>
                <c:pt idx="2">
                  <c:v>UGLY BETTY</c:v>
                </c:pt>
                <c:pt idx="3">
                  <c:v>AMER FUNN HOME VIDEOS</c:v>
                </c:pt>
                <c:pt idx="4">
                  <c:v>DESPERATE HOUSEWIVES</c:v>
                </c:pt>
                <c:pt idx="5">
                  <c:v>BACHELOR, THE</c:v>
                </c:pt>
                <c:pt idx="6">
                  <c:v>PRIVATE PRACTICE</c:v>
                </c:pt>
                <c:pt idx="7">
                  <c:v>PUSHING DAISIES</c:v>
                </c:pt>
                <c:pt idx="8">
                  <c:v>SUPERNANNY</c:v>
                </c:pt>
                <c:pt idx="9">
                  <c:v>ELI STONE</c:v>
                </c:pt>
              </c:strCache>
            </c:strRef>
          </c:cat>
          <c:val>
            <c:numRef>
              <c:f>Sheet1!$E$1:$E$10</c:f>
              <c:numCache>
                <c:formatCode>#,##0</c:formatCode>
                <c:ptCount val="10"/>
                <c:pt idx="0">
                  <c:v>13866</c:v>
                </c:pt>
                <c:pt idx="1">
                  <c:v>4531</c:v>
                </c:pt>
                <c:pt idx="2">
                  <c:v>7535</c:v>
                </c:pt>
                <c:pt idx="3">
                  <c:v>8016</c:v>
                </c:pt>
                <c:pt idx="4">
                  <c:v>13787</c:v>
                </c:pt>
                <c:pt idx="5">
                  <c:v>8742</c:v>
                </c:pt>
                <c:pt idx="6">
                  <c:v>4338</c:v>
                </c:pt>
                <c:pt idx="7">
                  <c:v>4674</c:v>
                </c:pt>
                <c:pt idx="8">
                  <c:v>3780</c:v>
                </c:pt>
                <c:pt idx="9">
                  <c:v>3841</c:v>
                </c:pt>
              </c:numCache>
            </c:numRef>
          </c:val>
        </c:ser>
      </c:pie3DChart>
    </c:plotArea>
    <c:legend>
      <c:legendPos val="r"/>
      <c:layout>
        <c:manualLayout>
          <c:xMode val="edge"/>
          <c:yMode val="edge"/>
          <c:x val="0.64662642169728901"/>
          <c:y val="0.1527314814814823"/>
          <c:w val="0.33670691163604644"/>
          <c:h val="0.84726851851851992"/>
        </c:manualLayout>
      </c:layout>
      <c:txPr>
        <a:bodyPr/>
        <a:lstStyle/>
        <a:p>
          <a:pPr>
            <a:defRPr sz="900"/>
          </a:pPr>
          <a:endParaRPr lang="en-US"/>
        </a:p>
      </c:txPr>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CBS</a:t>
            </a:r>
            <a:r>
              <a:rPr lang="en-US" baseline="0"/>
              <a:t> Show Percentages</a:t>
            </a:r>
            <a:endParaRPr lang="en-US"/>
          </a:p>
        </c:rich>
      </c:tx>
    </c:title>
    <c:view3D>
      <c:rotX val="30"/>
      <c:perspective val="30"/>
    </c:view3D>
    <c:plotArea>
      <c:layout/>
      <c:pie3DChart>
        <c:varyColors val="1"/>
        <c:ser>
          <c:idx val="0"/>
          <c:order val="0"/>
          <c:cat>
            <c:strRef>
              <c:f>Sheet1!$G$1:$G$10</c:f>
              <c:strCache>
                <c:ptCount val="10"/>
                <c:pt idx="0">
                  <c:v>TWO AND A HALF MEN</c:v>
                </c:pt>
                <c:pt idx="1">
                  <c:v>MENTALIST, THE</c:v>
                </c:pt>
                <c:pt idx="2">
                  <c:v>GHOST WHISPERER</c:v>
                </c:pt>
                <c:pt idx="3">
                  <c:v>ELEVENTH HOUR</c:v>
                </c:pt>
                <c:pt idx="4">
                  <c:v>COLD CASE</c:v>
                </c:pt>
                <c:pt idx="5">
                  <c:v>WITHOUT A TRACE</c:v>
                </c:pt>
                <c:pt idx="6">
                  <c:v>BIG BANG THEORY, THE</c:v>
                </c:pt>
                <c:pt idx="7">
                  <c:v>CSI</c:v>
                </c:pt>
                <c:pt idx="8">
                  <c:v>GARY UNMARRIED</c:v>
                </c:pt>
                <c:pt idx="9">
                  <c:v>60 MINUTES</c:v>
                </c:pt>
              </c:strCache>
            </c:strRef>
          </c:cat>
          <c:val>
            <c:numRef>
              <c:f>Sheet1!$H$1:$H$10</c:f>
              <c:numCache>
                <c:formatCode>#,##0</c:formatCode>
                <c:ptCount val="10"/>
                <c:pt idx="0">
                  <c:v>11559</c:v>
                </c:pt>
                <c:pt idx="1">
                  <c:v>19617</c:v>
                </c:pt>
                <c:pt idx="2">
                  <c:v>10644</c:v>
                </c:pt>
                <c:pt idx="3">
                  <c:v>7645</c:v>
                </c:pt>
                <c:pt idx="4">
                  <c:v>12300</c:v>
                </c:pt>
                <c:pt idx="5">
                  <c:v>13133</c:v>
                </c:pt>
                <c:pt idx="6">
                  <c:v>8505</c:v>
                </c:pt>
                <c:pt idx="7">
                  <c:v>9760</c:v>
                </c:pt>
                <c:pt idx="8">
                  <c:v>8778</c:v>
                </c:pt>
                <c:pt idx="9">
                  <c:v>14110</c:v>
                </c:pt>
              </c:numCache>
            </c:numRef>
          </c:val>
        </c:ser>
      </c:pie3DChart>
    </c:plotArea>
    <c:legend>
      <c:legendPos val="r"/>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5400"/>
            </a:pPr>
            <a:r>
              <a:rPr lang="en-US" sz="5400"/>
              <a:t>Overall</a:t>
            </a:r>
            <a:r>
              <a:rPr lang="en-US" sz="5400" baseline="0"/>
              <a:t> Breakdown</a:t>
            </a:r>
            <a:endParaRPr lang="en-US" sz="5400"/>
          </a:p>
        </c:rich>
      </c:tx>
    </c:title>
    <c:view3D>
      <c:rotX val="30"/>
      <c:perspective val="30"/>
    </c:view3D>
    <c:plotArea>
      <c:layout/>
      <c:pie3DChart>
        <c:varyColors val="1"/>
        <c:ser>
          <c:idx val="0"/>
          <c:order val="0"/>
          <c:cat>
            <c:strRef>
              <c:f>Sheet1!$N$6:$P$6</c:f>
              <c:strCache>
                <c:ptCount val="3"/>
                <c:pt idx="0">
                  <c:v>NBC</c:v>
                </c:pt>
                <c:pt idx="1">
                  <c:v>ABC</c:v>
                </c:pt>
                <c:pt idx="2">
                  <c:v>CBS</c:v>
                </c:pt>
              </c:strCache>
            </c:strRef>
          </c:cat>
          <c:val>
            <c:numRef>
              <c:f>Sheet1!$N$7:$P$7</c:f>
              <c:numCache>
                <c:formatCode>#,##0</c:formatCode>
                <c:ptCount val="3"/>
                <c:pt idx="0">
                  <c:v>73508</c:v>
                </c:pt>
                <c:pt idx="1">
                  <c:v>73110</c:v>
                </c:pt>
                <c:pt idx="2">
                  <c:v>116051</c:v>
                </c:pt>
              </c:numCache>
            </c:numRef>
          </c:val>
        </c:ser>
      </c:pie3DChart>
    </c:plotArea>
    <c:legend>
      <c:legendPos val="r"/>
      <c:txPr>
        <a:bodyPr/>
        <a:lstStyle/>
        <a:p>
          <a:pPr>
            <a:defRPr sz="4000"/>
          </a:pPr>
          <a:endParaRPr lang="en-US"/>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65"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ＭＳ Ｐゴシック" pitchFamily="-65" charset="-128"/>
              </a:defRPr>
            </a:lvl1pPr>
          </a:lstStyle>
          <a:p>
            <a:pPr>
              <a:defRPr/>
            </a:pPr>
            <a:fld id="{8ACE5604-C615-460D-AF1F-C2EA84D79DE9}" type="datetimeFigureOut">
              <a:rPr lang="en-US"/>
              <a:pPr>
                <a:defRPr/>
              </a:pPr>
              <a:t>1/26/2009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65"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ＭＳ Ｐゴシック" pitchFamily="-65" charset="-128"/>
              </a:defRPr>
            </a:lvl1pPr>
          </a:lstStyle>
          <a:p>
            <a:pPr>
              <a:defRPr/>
            </a:pPr>
            <a:fld id="{E938C4FB-B8A4-4294-84AC-80FFFA9B6ED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06444E-8102-47AA-B4F2-78519CD1E684}" type="slidenum">
              <a:rPr lang="en-US" smtClean="0">
                <a:ea typeface="ＭＳ Ｐゴシック" pitchFamily="34" charset="-128"/>
              </a:rPr>
              <a:pPr/>
              <a:t>30</a:t>
            </a:fld>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6D7022-8C77-4738-A294-8B10C44F5B56}" type="slidenum">
              <a:rPr lang="en-US" smtClean="0">
                <a:ea typeface="ＭＳ Ｐゴシック" pitchFamily="34" charset="-128"/>
              </a:rPr>
              <a:pPr/>
              <a:t>32</a:t>
            </a:fld>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C1BB048-9DA7-40A9-B5C8-3F41C12F4668}" type="datetime1">
              <a:rPr lang="en-US"/>
              <a:pPr>
                <a:defRPr/>
              </a:pPr>
              <a:t>1/26/2009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736728-733E-4B55-B13C-64D343EEF35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9B3AEA-BF97-49A7-99B7-3DB8B3BD9E87}" type="datetime1">
              <a:rPr lang="en-US"/>
              <a:pPr>
                <a:defRPr/>
              </a:pPr>
              <a:t>1/26/2009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D8C266-D964-4C3F-8236-F76B5EFA3A8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1E88A7-3ACA-44ED-BA3B-35711E7388B4}" type="datetime1">
              <a:rPr lang="en-US"/>
              <a:pPr>
                <a:defRPr/>
              </a:pPr>
              <a:t>1/26/2009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08E6BE-659D-4127-8936-33F62FAEA0E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D5ADFA-0140-46E2-A3F3-BC0B0237F974}" type="datetime1">
              <a:rPr lang="en-US"/>
              <a:pPr>
                <a:defRPr/>
              </a:pPr>
              <a:t>1/26/2009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867DA4C-BCF5-45E8-BE1F-A47889DF927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6170C66-54C3-4BA0-BDA6-5A856A5A6BAB}" type="datetime1">
              <a:rPr lang="en-US"/>
              <a:pPr>
                <a:defRPr/>
              </a:pPr>
              <a:t>1/26/2009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AD1146-6E20-45A0-9D15-BA8AA119BFC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C5ECD8C-E060-43A9-8FAC-9AD0487544CF}" type="datetime1">
              <a:rPr lang="en-US"/>
              <a:pPr>
                <a:defRPr/>
              </a:pPr>
              <a:t>1/26/2009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1C9C16-7402-4D7A-B7A3-231E06F7433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E38147B-6EED-46B7-98DA-256DD589128D}" type="datetime1">
              <a:rPr lang="en-US"/>
              <a:pPr>
                <a:defRPr/>
              </a:pPr>
              <a:t>1/26/2009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1D437C6-D9E0-4760-A67B-6DE538E0A12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59E7D72-A403-43A3-B033-809D64C0B51C}" type="datetime1">
              <a:rPr lang="en-US"/>
              <a:pPr>
                <a:defRPr/>
              </a:pPr>
              <a:t>1/26/2009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5B204DA-9634-4FDE-BC90-EEFEB88C48F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9A42D8-996A-484B-8E78-490A289CC86C}" type="datetime1">
              <a:rPr lang="en-US"/>
              <a:pPr>
                <a:defRPr/>
              </a:pPr>
              <a:t>1/26/2009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F89EBE-0984-40CB-846B-FD9A8A8A629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3B8BDF-5B0B-4CDC-B1D0-54F070D46137}" type="datetime1">
              <a:rPr lang="en-US"/>
              <a:pPr>
                <a:defRPr/>
              </a:pPr>
              <a:t>1/26/2009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F1EC118-B888-4C74-9C82-E1EBDEB9A8E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95FADDC-0E11-4034-87ED-C418969C19E0}" type="datetime1">
              <a:rPr lang="en-US"/>
              <a:pPr>
                <a:defRPr/>
              </a:pPr>
              <a:t>1/26/2009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E64315C-BCD8-4A13-83C1-9148903B9D9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8000"/>
            <a:lum/>
          </a:blip>
          <a:srcRect/>
          <a:stretch>
            <a:fillRect t="-25000" b="-25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65" charset="0"/>
                <a:ea typeface="ＭＳ Ｐゴシック" pitchFamily="-65" charset="-128"/>
              </a:defRPr>
            </a:lvl1pPr>
          </a:lstStyle>
          <a:p>
            <a:pPr>
              <a:defRPr/>
            </a:pPr>
            <a:fld id="{B58B7E20-2836-450F-8E4F-DDBC562108C3}" type="datetime1">
              <a:rPr lang="en-US"/>
              <a:pPr>
                <a:defRPr/>
              </a:pPr>
              <a:t>1/26/2009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65" charset="0"/>
                <a:ea typeface="ＭＳ Ｐゴシック" pitchFamily="-65"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65" charset="0"/>
                <a:ea typeface="ＭＳ Ｐゴシック" pitchFamily="-65" charset="-128"/>
              </a:defRPr>
            </a:lvl1pPr>
          </a:lstStyle>
          <a:p>
            <a:pPr>
              <a:defRPr/>
            </a:pPr>
            <a:fld id="{CD7452E7-FEFD-4FE5-A949-CDFFC3036AA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mj-cs"/>
        </a:defRPr>
      </a:lvl1pPr>
      <a:lvl2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fontAlgn="base">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fontAlgn="base">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fontAlgn="base">
        <a:spcBef>
          <a:spcPct val="0"/>
        </a:spcBef>
        <a:spcAft>
          <a:spcPct val="0"/>
        </a:spcAft>
        <a:defRPr sz="4400">
          <a:solidFill>
            <a:schemeClr val="tx1"/>
          </a:solidFill>
          <a:latin typeface="Calibri" pitchFamily="-65" charset="0"/>
          <a:ea typeface="ＭＳ Ｐゴシック" pitchFamily="-65"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066800" y="304800"/>
            <a:ext cx="6934200" cy="4264025"/>
          </a:xfrm>
          <a:prstGeom prst="rect">
            <a:avLst/>
          </a:prstGeom>
          <a:noFill/>
          <a:ln w="9525">
            <a:noFill/>
            <a:miter lim="800000"/>
            <a:headEnd/>
            <a:tailEnd/>
          </a:ln>
        </p:spPr>
      </p:pic>
      <p:sp>
        <p:nvSpPr>
          <p:cNvPr id="2051" name="Title 1"/>
          <p:cNvSpPr>
            <a:spLocks noGrp="1"/>
          </p:cNvSpPr>
          <p:nvPr>
            <p:ph type="ctrTitle"/>
          </p:nvPr>
        </p:nvSpPr>
        <p:spPr>
          <a:xfrm>
            <a:off x="685800" y="1219200"/>
            <a:ext cx="7772400" cy="1470025"/>
          </a:xfrm>
        </p:spPr>
        <p:txBody>
          <a:bodyPr/>
          <a:lstStyle/>
          <a:p>
            <a:r>
              <a:rPr lang="en-US" smtClean="0">
                <a:solidFill>
                  <a:srgbClr val="FF0000"/>
                </a:solidFill>
                <a:ea typeface="ＭＳ Ｐゴシック" pitchFamily="34" charset="-128"/>
              </a:rPr>
              <a:t>Statistics on</a:t>
            </a:r>
            <a:br>
              <a:rPr lang="en-US" smtClean="0">
                <a:solidFill>
                  <a:srgbClr val="FF0000"/>
                </a:solidFill>
                <a:ea typeface="ＭＳ Ｐゴシック" pitchFamily="34" charset="-128"/>
              </a:rPr>
            </a:br>
            <a:r>
              <a:rPr lang="en-US" smtClean="0">
                <a:solidFill>
                  <a:srgbClr val="FF0000"/>
                </a:solidFill>
                <a:ea typeface="ＭＳ Ｐゴシック" pitchFamily="34" charset="-128"/>
              </a:rPr>
              <a:t>American </a:t>
            </a:r>
            <a:br>
              <a:rPr lang="en-US" smtClean="0">
                <a:solidFill>
                  <a:srgbClr val="FF0000"/>
                </a:solidFill>
                <a:ea typeface="ＭＳ Ｐゴシック" pitchFamily="34" charset="-128"/>
              </a:rPr>
            </a:br>
            <a:r>
              <a:rPr lang="en-US" smtClean="0">
                <a:solidFill>
                  <a:srgbClr val="FF0000"/>
                </a:solidFill>
                <a:ea typeface="ＭＳ Ｐゴシック" pitchFamily="34" charset="-128"/>
              </a:rPr>
              <a:t>TV Habits</a:t>
            </a:r>
          </a:p>
        </p:txBody>
      </p:sp>
      <p:sp>
        <p:nvSpPr>
          <p:cNvPr id="3" name="Subtitle 2"/>
          <p:cNvSpPr>
            <a:spLocks noGrp="1"/>
          </p:cNvSpPr>
          <p:nvPr>
            <p:ph type="subTitle" idx="1"/>
          </p:nvPr>
        </p:nvSpPr>
        <p:spPr>
          <a:xfrm>
            <a:off x="1371600" y="4762500"/>
            <a:ext cx="6400800" cy="1752600"/>
          </a:xfrm>
        </p:spPr>
        <p:txBody>
          <a:bodyPr/>
          <a:lstStyle/>
          <a:p>
            <a:pPr>
              <a:defRPr/>
            </a:pPr>
            <a:r>
              <a:rPr lang="en-US" dirty="0" smtClean="0"/>
              <a:t>Kevin Englebert, </a:t>
            </a:r>
          </a:p>
          <a:p>
            <a:pPr>
              <a:defRPr/>
            </a:pPr>
            <a:r>
              <a:rPr lang="en-US" dirty="0" smtClean="0"/>
              <a:t>Jordan Goodreau, </a:t>
            </a:r>
          </a:p>
          <a:p>
            <a:pPr>
              <a:defRPr/>
            </a:pPr>
            <a:r>
              <a:rPr lang="en-US" dirty="0" smtClean="0"/>
              <a:t>Don Li</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ea typeface="ＭＳ Ｐゴシック" pitchFamily="34" charset="-128"/>
              </a:rPr>
              <a:t>Assumption</a:t>
            </a:r>
          </a:p>
        </p:txBody>
      </p:sp>
      <p:sp>
        <p:nvSpPr>
          <p:cNvPr id="11267" name="Content Placeholder 2"/>
          <p:cNvSpPr>
            <a:spLocks noGrp="1"/>
          </p:cNvSpPr>
          <p:nvPr>
            <p:ph sz="half" idx="1"/>
          </p:nvPr>
        </p:nvSpPr>
        <p:spPr>
          <a:xfrm>
            <a:off x="457200" y="1600200"/>
            <a:ext cx="4191000" cy="4525963"/>
          </a:xfrm>
        </p:spPr>
        <p:txBody>
          <a:bodyPr/>
          <a:lstStyle/>
          <a:p>
            <a:pPr marL="742950" indent="-742950">
              <a:buFont typeface="Calibri" pitchFamily="34" charset="0"/>
              <a:buAutoNum type="arabicPeriod"/>
            </a:pPr>
            <a:r>
              <a:rPr lang="en-US" sz="3600" smtClean="0">
                <a:ea typeface="ＭＳ Ｐゴシック" pitchFamily="34" charset="-128"/>
              </a:rPr>
              <a:t>two Independent SRS</a:t>
            </a:r>
          </a:p>
          <a:p>
            <a:pPr marL="742950" indent="-742950">
              <a:buFont typeface="Calibri" pitchFamily="34" charset="0"/>
              <a:buAutoNum type="arabicPeriod"/>
            </a:pPr>
            <a:endParaRPr lang="en-US" sz="3600" smtClean="0">
              <a:ea typeface="ＭＳ Ｐゴシック" pitchFamily="34" charset="-128"/>
            </a:endParaRPr>
          </a:p>
          <a:p>
            <a:pPr marL="742950" indent="-742950">
              <a:buFont typeface="Calibri" pitchFamily="34" charset="0"/>
              <a:buAutoNum type="arabicPeriod"/>
            </a:pPr>
            <a:r>
              <a:rPr lang="en-US" sz="3600" smtClean="0">
                <a:ea typeface="ＭＳ Ｐゴシック" pitchFamily="34" charset="-128"/>
              </a:rPr>
              <a:t>True relationship is linear</a:t>
            </a:r>
          </a:p>
        </p:txBody>
      </p:sp>
      <p:sp>
        <p:nvSpPr>
          <p:cNvPr id="4" name="Content Placeholder 3"/>
          <p:cNvSpPr>
            <a:spLocks noGrp="1"/>
          </p:cNvSpPr>
          <p:nvPr>
            <p:ph sz="half" idx="2"/>
          </p:nvPr>
        </p:nvSpPr>
        <p:spPr/>
        <p:txBody>
          <a:bodyPr/>
          <a:lstStyle/>
          <a:p>
            <a:pPr marL="514350" indent="-514350">
              <a:buFont typeface="+mj-lt"/>
              <a:buAutoNum type="arabicPeriod"/>
              <a:defRPr/>
            </a:pPr>
            <a:r>
              <a:rPr lang="en-US" sz="3200" dirty="0" smtClean="0"/>
              <a:t>Assumed for the purpose of the analysis</a:t>
            </a:r>
          </a:p>
          <a:p>
            <a:pPr marL="514350" indent="-514350">
              <a:buFont typeface="+mj-lt"/>
              <a:buAutoNum type="arabicPeriod"/>
              <a:defRPr/>
            </a:pPr>
            <a:endParaRPr lang="en-US" sz="3200" dirty="0" smtClean="0"/>
          </a:p>
          <a:p>
            <a:pPr marL="514350" indent="-514350">
              <a:buFont typeface="+mj-lt"/>
              <a:buAutoNum type="arabicPeriod"/>
              <a:defRPr/>
            </a:pPr>
            <a:r>
              <a:rPr lang="en-US" sz="3200" dirty="0" smtClean="0"/>
              <a:t>Assumed for the purpose of the analysis</a:t>
            </a:r>
          </a:p>
          <a:p>
            <a:pPr>
              <a:defRPr/>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ea typeface="ＭＳ Ｐゴシック" pitchFamily="34" charset="-128"/>
              </a:rPr>
              <a:t>Test</a:t>
            </a:r>
          </a:p>
        </p:txBody>
      </p:sp>
      <p:sp>
        <p:nvSpPr>
          <p:cNvPr id="12291" name="Content Placeholder 2"/>
          <p:cNvSpPr>
            <a:spLocks noGrp="1"/>
          </p:cNvSpPr>
          <p:nvPr>
            <p:ph idx="1"/>
          </p:nvPr>
        </p:nvSpPr>
        <p:spPr>
          <a:xfrm>
            <a:off x="457200" y="1417638"/>
            <a:ext cx="8229600" cy="5181600"/>
          </a:xfrm>
        </p:spPr>
        <p:txBody>
          <a:bodyPr/>
          <a:lstStyle/>
          <a:p>
            <a:pPr algn="ctr" eaLnBrk="1" hangingPunct="1"/>
            <a:r>
              <a:rPr lang="en-US" sz="2800" smtClean="0">
                <a:ea typeface="ＭＳ Ｐゴシック" pitchFamily="34" charset="-128"/>
              </a:rPr>
              <a:t>Ho: β=0</a:t>
            </a:r>
          </a:p>
          <a:p>
            <a:pPr algn="ctr" eaLnBrk="1" hangingPunct="1"/>
            <a:r>
              <a:rPr lang="en-US" sz="2800" smtClean="0">
                <a:ea typeface="ＭＳ Ｐゴシック" pitchFamily="34" charset="-128"/>
              </a:rPr>
              <a:t>Ha: </a:t>
            </a:r>
            <a:r>
              <a:rPr lang="el-GR" sz="2800" smtClean="0">
                <a:ea typeface="ＭＳ Ｐゴシック" pitchFamily="34" charset="-128"/>
              </a:rPr>
              <a:t>β</a:t>
            </a:r>
            <a:r>
              <a:rPr lang="en-US" sz="2800" smtClean="0">
                <a:ea typeface="ＭＳ Ｐゴシック" pitchFamily="34" charset="-128"/>
              </a:rPr>
              <a:t>&gt;0</a:t>
            </a:r>
          </a:p>
          <a:p>
            <a:pPr algn="ctr" eaLnBrk="1" hangingPunct="1">
              <a:lnSpc>
                <a:spcPct val="80000"/>
              </a:lnSpc>
            </a:pPr>
            <a:endParaRPr lang="en-US" sz="2500" smtClean="0">
              <a:ea typeface="ＭＳ Ｐゴシック" pitchFamily="34" charset="-128"/>
            </a:endParaRPr>
          </a:p>
          <a:p>
            <a:pPr algn="ctr" eaLnBrk="1" hangingPunct="1">
              <a:lnSpc>
                <a:spcPct val="80000"/>
              </a:lnSpc>
              <a:buFont typeface="Arial" charset="0"/>
              <a:buNone/>
            </a:pPr>
            <a:r>
              <a:rPr lang="en-US" sz="2500" smtClean="0">
                <a:ea typeface="ＭＳ Ｐゴシック" pitchFamily="34" charset="-128"/>
              </a:rPr>
              <a:t>T=b/Seb= .701</a:t>
            </a:r>
          </a:p>
          <a:p>
            <a:pPr algn="ctr" eaLnBrk="1" hangingPunct="1">
              <a:lnSpc>
                <a:spcPct val="80000"/>
              </a:lnSpc>
              <a:buFont typeface="Arial" charset="0"/>
              <a:buNone/>
            </a:pPr>
            <a:r>
              <a:rPr lang="en-US" sz="2500" smtClean="0">
                <a:ea typeface="ＭＳ Ｐゴシック" pitchFamily="34" charset="-128"/>
              </a:rPr>
              <a:t>P(t&gt;.701 I Df=32)= .2443</a:t>
            </a:r>
          </a:p>
          <a:p>
            <a:pPr eaLnBrk="1" hangingPunct="1">
              <a:lnSpc>
                <a:spcPct val="80000"/>
              </a:lnSpc>
              <a:buFont typeface="Arial" charset="0"/>
              <a:buNone/>
            </a:pPr>
            <a:endParaRPr lang="en-US" sz="2500" smtClean="0">
              <a:ea typeface="ＭＳ Ｐゴシック" pitchFamily="34" charset="-128"/>
            </a:endParaRPr>
          </a:p>
          <a:p>
            <a:pPr eaLnBrk="1" hangingPunct="1">
              <a:lnSpc>
                <a:spcPct val="80000"/>
              </a:lnSpc>
              <a:buFont typeface="Arial" charset="0"/>
              <a:buNone/>
            </a:pPr>
            <a:endParaRPr lang="en-US" sz="2500" smtClean="0">
              <a:ea typeface="ＭＳ Ｐゴシック" pitchFamily="34" charset="-128"/>
            </a:endParaRPr>
          </a:p>
          <a:p>
            <a:pPr eaLnBrk="1" hangingPunct="1">
              <a:lnSpc>
                <a:spcPct val="80000"/>
              </a:lnSpc>
              <a:buFont typeface="Arial" charset="0"/>
              <a:buNone/>
            </a:pPr>
            <a:r>
              <a:rPr lang="en-US" sz="2500" smtClean="0">
                <a:ea typeface="ＭＳ Ｐゴシック" pitchFamily="34" charset="-128"/>
              </a:rPr>
              <a:t>We fail to reject ho in favor of ha because the p-value is greater than .05. We have sufficient evidence that the slope of the population regression line is zero. As the rating increases the number of viewers remains the same. Therefore critics rating and number of viewers for a show are not related.</a:t>
            </a:r>
          </a:p>
          <a:p>
            <a:pPr eaLnBrk="1" hangingPunct="1">
              <a:lnSpc>
                <a:spcPct val="80000"/>
              </a:lnSpc>
              <a:buFont typeface="Arial" charset="0"/>
              <a:buNone/>
            </a:pPr>
            <a:endParaRPr lang="en-US" sz="2500" smtClean="0">
              <a:ea typeface="ＭＳ Ｐゴシック"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ea typeface="ＭＳ Ｐゴシック" pitchFamily="34" charset="-128"/>
              </a:rPr>
              <a:t>B – Confidence interval</a:t>
            </a:r>
          </a:p>
        </p:txBody>
      </p:sp>
      <p:sp>
        <p:nvSpPr>
          <p:cNvPr id="13315" name="Content Placeholder 2"/>
          <p:cNvSpPr>
            <a:spLocks noGrp="1"/>
          </p:cNvSpPr>
          <p:nvPr>
            <p:ph idx="1"/>
          </p:nvPr>
        </p:nvSpPr>
        <p:spPr/>
        <p:txBody>
          <a:bodyPr/>
          <a:lstStyle/>
          <a:p>
            <a:pPr eaLnBrk="1" hangingPunct="1">
              <a:buFont typeface="Arial" charset="0"/>
              <a:buNone/>
            </a:pPr>
            <a:r>
              <a:rPr lang="en-US" smtClean="0">
                <a:ea typeface="ＭＳ Ｐゴシック" pitchFamily="34" charset="-128"/>
              </a:rPr>
              <a:t>b   t*SEb=(-.9321, 1.9097)</a:t>
            </a:r>
          </a:p>
          <a:p>
            <a:pPr eaLnBrk="1" hangingPunct="1">
              <a:buFont typeface="Arial" charset="0"/>
              <a:buNone/>
            </a:pPr>
            <a:r>
              <a:rPr lang="en-US" smtClean="0">
                <a:ea typeface="ＭＳ Ｐゴシック" pitchFamily="34" charset="-128"/>
              </a:rPr>
              <a:t>We are 95% confident that the slope of the population regression line lies between -.9321 and 1.9097.</a:t>
            </a:r>
          </a:p>
          <a:p>
            <a:pPr eaLnBrk="1" hangingPunct="1">
              <a:buFont typeface="Arial" charset="0"/>
              <a:buNone/>
            </a:pPr>
            <a:r>
              <a:rPr lang="en-US" smtClean="0">
                <a:ea typeface="ＭＳ Ｐゴシック" pitchFamily="34" charset="-128"/>
              </a:rPr>
              <a:t>This interval contains zero thus as critics rating increases, the number of viewers of the show stays the same so there is no linear relationship between viewers and Google hits.</a:t>
            </a:r>
          </a:p>
        </p:txBody>
      </p:sp>
      <p:pic>
        <p:nvPicPr>
          <p:cNvPr id="13316" name="Picture 1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1731963"/>
            <a:ext cx="220663" cy="40163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9184" y="2743200"/>
            <a:ext cx="8984816" cy="923330"/>
          </a:xfrm>
          <a:prstGeom prst="rect">
            <a:avLst/>
          </a:prstGeom>
          <a:noFill/>
        </p:spPr>
        <p:txBody>
          <a:bodyPr>
            <a:spAutoFit/>
          </a:bodyPr>
          <a:lstStyle/>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a typeface="ＭＳ Ｐゴシック" pitchFamily="-65" charset="-128"/>
              </a:rPr>
              <a:t>Viewers vs Google Hits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76200"/>
            <a:ext cx="8229600" cy="1143000"/>
          </a:xfrm>
        </p:spPr>
        <p:txBody>
          <a:bodyPr/>
          <a:lstStyle/>
          <a:p>
            <a:pPr eaLnBrk="1" hangingPunct="1"/>
            <a:r>
              <a:rPr lang="en-US" smtClean="0">
                <a:ea typeface="ＭＳ Ｐゴシック" pitchFamily="34" charset="-128"/>
              </a:rPr>
              <a:t>Graph of Viewers vs Hits </a:t>
            </a:r>
          </a:p>
        </p:txBody>
      </p:sp>
      <p:graphicFrame>
        <p:nvGraphicFramePr>
          <p:cNvPr id="3" name="Chart 2"/>
          <p:cNvGraphicFramePr/>
          <p:nvPr/>
        </p:nvGraphicFramePr>
        <p:xfrm>
          <a:off x="457200" y="990600"/>
          <a:ext cx="8305799" cy="5486400"/>
        </p:xfrm>
        <a:graphic>
          <a:graphicData uri="http://schemas.openxmlformats.org/drawingml/2006/chart">
            <c:chart xmlns:c="http://schemas.openxmlformats.org/drawingml/2006/chart" xmlns:r="http://schemas.openxmlformats.org/officeDocument/2006/relationships" r:id="rId2"/>
          </a:graphicData>
        </a:graphic>
      </p:graphicFrame>
      <p:sp>
        <p:nvSpPr>
          <p:cNvPr id="15364" name="Rectangle 4"/>
          <p:cNvSpPr>
            <a:spLocks noChangeArrowheads="1"/>
          </p:cNvSpPr>
          <p:nvPr/>
        </p:nvSpPr>
        <p:spPr bwMode="auto">
          <a:xfrm>
            <a:off x="7010400" y="762000"/>
            <a:ext cx="2133600" cy="5078413"/>
          </a:xfrm>
          <a:prstGeom prst="rect">
            <a:avLst/>
          </a:prstGeom>
          <a:noFill/>
          <a:ln w="9525">
            <a:noFill/>
            <a:miter lim="800000"/>
            <a:headEnd/>
            <a:tailEnd/>
          </a:ln>
        </p:spPr>
        <p:txBody>
          <a:bodyPr>
            <a:spAutoFit/>
          </a:bodyPr>
          <a:lstStyle/>
          <a:p>
            <a:pPr algn="ctr"/>
            <a:r>
              <a:rPr lang="en-US"/>
              <a:t>r sq=.012</a:t>
            </a:r>
          </a:p>
          <a:p>
            <a:pPr algn="ctr"/>
            <a:r>
              <a:rPr lang="en-US"/>
              <a:t>    Only about a percent of the variation in Google hits can be explained by the change in viewers of the show.</a:t>
            </a:r>
          </a:p>
          <a:p>
            <a:pPr algn="ctr"/>
            <a:endParaRPr lang="en-US"/>
          </a:p>
          <a:p>
            <a:pPr algn="ctr"/>
            <a:endParaRPr lang="en-US"/>
          </a:p>
          <a:p>
            <a:pPr algn="ctr"/>
            <a:endParaRPr lang="en-US"/>
          </a:p>
          <a:p>
            <a:pPr algn="ctr"/>
            <a:endParaRPr lang="en-US"/>
          </a:p>
          <a:p>
            <a:pPr algn="ctr"/>
            <a:endParaRPr lang="en-US"/>
          </a:p>
          <a:p>
            <a:pPr algn="ctr"/>
            <a:endParaRPr lang="en-US"/>
          </a:p>
          <a:p>
            <a:pPr algn="ctr"/>
            <a:endParaRPr lang="en-US"/>
          </a:p>
          <a:p>
            <a:pPr algn="ctr"/>
            <a:r>
              <a:rPr lang="en-US"/>
              <a:t>r= -.109</a:t>
            </a:r>
          </a:p>
          <a:p>
            <a:pPr algn="ctr"/>
            <a:r>
              <a:rPr lang="en-US"/>
              <a:t>Very weak association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ea typeface="ＭＳ Ｐゴシック" pitchFamily="34" charset="-128"/>
              </a:rPr>
              <a:t>Viewers vs. Google Hits</a:t>
            </a:r>
          </a:p>
        </p:txBody>
      </p:sp>
      <p:sp>
        <p:nvSpPr>
          <p:cNvPr id="16387" name="Content Placeholder 2"/>
          <p:cNvSpPr>
            <a:spLocks noGrp="1"/>
          </p:cNvSpPr>
          <p:nvPr>
            <p:ph idx="1"/>
          </p:nvPr>
        </p:nvSpPr>
        <p:spPr>
          <a:xfrm>
            <a:off x="457200" y="1676400"/>
            <a:ext cx="8229600" cy="2743200"/>
          </a:xfrm>
        </p:spPr>
        <p:txBody>
          <a:bodyPr/>
          <a:lstStyle/>
          <a:p>
            <a:pPr eaLnBrk="1" hangingPunct="1"/>
            <a:r>
              <a:rPr lang="en-US" smtClean="0">
                <a:ea typeface="ＭＳ Ｐゴシック" pitchFamily="34" charset="-128"/>
              </a:rPr>
              <a:t>Ho: β=0</a:t>
            </a:r>
          </a:p>
          <a:p>
            <a:pPr eaLnBrk="1" hangingPunct="1"/>
            <a:endParaRPr lang="en-US" smtClean="0">
              <a:ea typeface="ＭＳ Ｐゴシック" pitchFamily="34" charset="-128"/>
            </a:endParaRPr>
          </a:p>
          <a:p>
            <a:pPr eaLnBrk="1" hangingPunct="1"/>
            <a:r>
              <a:rPr lang="en-US" smtClean="0">
                <a:ea typeface="ＭＳ Ｐゴシック" pitchFamily="34" charset="-128"/>
              </a:rPr>
              <a:t>Ha: </a:t>
            </a:r>
            <a:r>
              <a:rPr lang="el-GR" smtClean="0">
                <a:ea typeface="ＭＳ Ｐゴシック" pitchFamily="34" charset="-128"/>
              </a:rPr>
              <a:t>β</a:t>
            </a:r>
            <a:r>
              <a:rPr lang="en-US" smtClean="0">
                <a:ea typeface="ＭＳ Ｐゴシック" pitchFamily="34" charset="-128"/>
              </a:rPr>
              <a:t>&gt;0</a:t>
            </a:r>
          </a:p>
          <a:p>
            <a:pPr eaLnBrk="1" hangingPunct="1"/>
            <a:endParaRPr lang="en-US" smtClean="0">
              <a:ea typeface="ＭＳ Ｐゴシック" pitchFamily="34" charset="-128"/>
            </a:endParaRPr>
          </a:p>
          <a:p>
            <a:pPr eaLnBrk="1" hangingPunct="1"/>
            <a:r>
              <a:rPr lang="en-US" smtClean="0">
                <a:ea typeface="ＭＳ Ｐゴシック" pitchFamily="34" charset="-128"/>
              </a:rPr>
              <a:t>n= 34</a:t>
            </a:r>
          </a:p>
          <a:p>
            <a:pPr eaLnBrk="1" hangingPunct="1"/>
            <a:endParaRPr lang="en-US" smtClean="0">
              <a:ea typeface="ＭＳ Ｐゴシック" pitchFamily="34" charset="-128"/>
            </a:endParaRPr>
          </a:p>
          <a:p>
            <a:pPr eaLnBrk="1" hangingPunct="1"/>
            <a:r>
              <a:rPr lang="en-US" smtClean="0">
                <a:ea typeface="ＭＳ Ｐゴシック" pitchFamily="34" charset="-128"/>
              </a:rPr>
              <a:t>y = a+bx → y=6611920.29+ -347302.62x</a:t>
            </a:r>
          </a:p>
        </p:txBody>
      </p:sp>
      <p:sp>
        <p:nvSpPr>
          <p:cNvPr id="16388"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16389" name="Rectangle 6"/>
          <p:cNvSpPr>
            <a:spLocks noChangeArrowheads="1"/>
          </p:cNvSpPr>
          <p:nvPr/>
        </p:nvSpPr>
        <p:spPr bwMode="auto">
          <a:xfrm>
            <a:off x="0" y="647700"/>
            <a:ext cx="9144000" cy="457200"/>
          </a:xfrm>
          <a:prstGeom prst="rect">
            <a:avLst/>
          </a:prstGeom>
          <a:noFill/>
          <a:ln w="9525">
            <a:noFill/>
            <a:miter lim="800000"/>
            <a:headEnd/>
            <a:tailEnd/>
          </a:ln>
        </p:spPr>
        <p:txBody>
          <a:bodyPr wrap="none" anchor="ctr">
            <a:spAutoFit/>
          </a:bodyPr>
          <a:lstStyle/>
          <a:p>
            <a:pPr eaLnBrk="0" hangingPunct="0"/>
            <a:endParaRPr lang="en-US"/>
          </a:p>
        </p:txBody>
      </p:sp>
      <p:sp>
        <p:nvSpPr>
          <p:cNvPr id="16390" name="Rectangle 9"/>
          <p:cNvSpPr>
            <a:spLocks noChangeArrowheads="1"/>
          </p:cNvSpPr>
          <p:nvPr/>
        </p:nvSpPr>
        <p:spPr bwMode="auto">
          <a:xfrm>
            <a:off x="0" y="647700"/>
            <a:ext cx="9144000" cy="457200"/>
          </a:xfrm>
          <a:prstGeom prst="rect">
            <a:avLst/>
          </a:prstGeom>
          <a:noFill/>
          <a:ln w="9525">
            <a:noFill/>
            <a:miter lim="800000"/>
            <a:headEnd/>
            <a:tailEnd/>
          </a:ln>
        </p:spPr>
        <p:txBody>
          <a:bodyPr wrap="none" anchor="ctr">
            <a:spAutoFit/>
          </a:bodyPr>
          <a:lstStyle/>
          <a:p>
            <a:pPr eaLnBrk="0" hangingPunct="0"/>
            <a:endParaRPr lang="en-US"/>
          </a:p>
        </p:txBody>
      </p:sp>
      <p:sp>
        <p:nvSpPr>
          <p:cNvPr id="16391"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6392"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pSp>
        <p:nvGrpSpPr>
          <p:cNvPr id="16393" name="Group 13"/>
          <p:cNvGrpSpPr>
            <a:grpSpLocks/>
          </p:cNvGrpSpPr>
          <p:nvPr/>
        </p:nvGrpSpPr>
        <p:grpSpPr bwMode="auto">
          <a:xfrm>
            <a:off x="914400" y="5181600"/>
            <a:ext cx="111125" cy="180975"/>
            <a:chOff x="1752600" y="2638425"/>
            <a:chExt cx="5942805" cy="2696369"/>
          </a:xfrm>
        </p:grpSpPr>
        <p:cxnSp>
          <p:nvCxnSpPr>
            <p:cNvPr id="15" name="Straight Connector 14"/>
            <p:cNvCxnSpPr/>
            <p:nvPr/>
          </p:nvCxnSpPr>
          <p:spPr>
            <a:xfrm flipV="1">
              <a:off x="1752600" y="2638425"/>
              <a:ext cx="2886505"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4639105" y="2638425"/>
              <a:ext cx="3056300"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6394" name="Group 16"/>
          <p:cNvGrpSpPr>
            <a:grpSpLocks/>
          </p:cNvGrpSpPr>
          <p:nvPr/>
        </p:nvGrpSpPr>
        <p:grpSpPr bwMode="auto">
          <a:xfrm>
            <a:off x="2819400" y="5181600"/>
            <a:ext cx="111125" cy="180975"/>
            <a:chOff x="1752600" y="2638425"/>
            <a:chExt cx="5942805" cy="2696369"/>
          </a:xfrm>
        </p:grpSpPr>
        <p:cxnSp>
          <p:nvCxnSpPr>
            <p:cNvPr id="18" name="Straight Connector 17"/>
            <p:cNvCxnSpPr/>
            <p:nvPr/>
          </p:nvCxnSpPr>
          <p:spPr>
            <a:xfrm flipV="1">
              <a:off x="1752600" y="2638425"/>
              <a:ext cx="2886505"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639105" y="2638425"/>
              <a:ext cx="3056300"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16395" name="Picture 14"/>
          <p:cNvPicPr>
            <a:picLocks noChangeAspect="1" noChangeArrowheads="1"/>
          </p:cNvPicPr>
          <p:nvPr/>
        </p:nvPicPr>
        <p:blipFill>
          <a:blip r:embed="rId2"/>
          <a:srcRect/>
          <a:stretch>
            <a:fillRect/>
          </a:stretch>
        </p:blipFill>
        <p:spPr bwMode="auto">
          <a:xfrm>
            <a:off x="2959100" y="2057400"/>
            <a:ext cx="5270500" cy="2085975"/>
          </a:xfrm>
          <a:prstGeom prst="rect">
            <a:avLst/>
          </a:prstGeom>
          <a:noFill/>
          <a:ln w="9525">
            <a:noFill/>
            <a:miter lim="800000"/>
            <a:headEnd/>
            <a:tailEnd/>
          </a:ln>
        </p:spPr>
      </p:pic>
      <p:sp>
        <p:nvSpPr>
          <p:cNvPr id="16396" name="TextBox 20"/>
          <p:cNvSpPr txBox="1">
            <a:spLocks noChangeArrowheads="1"/>
          </p:cNvSpPr>
          <p:nvPr/>
        </p:nvSpPr>
        <p:spPr bwMode="auto">
          <a:xfrm>
            <a:off x="3657600" y="3733800"/>
            <a:ext cx="3962400" cy="369888"/>
          </a:xfrm>
          <a:prstGeom prst="rect">
            <a:avLst/>
          </a:prstGeom>
          <a:noFill/>
          <a:ln w="9525">
            <a:noFill/>
            <a:miter lim="800000"/>
            <a:headEnd/>
            <a:tailEnd/>
          </a:ln>
        </p:spPr>
        <p:txBody>
          <a:bodyPr>
            <a:spAutoFit/>
          </a:bodyPr>
          <a:lstStyle/>
          <a:p>
            <a:r>
              <a:rPr lang="en-US"/>
              <a:t>Example of what we call a Google hit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ea typeface="ＭＳ Ｐゴシック" pitchFamily="34" charset="-128"/>
              </a:rPr>
              <a:t>Assumption</a:t>
            </a:r>
          </a:p>
        </p:txBody>
      </p:sp>
      <p:sp>
        <p:nvSpPr>
          <p:cNvPr id="17411" name="Content Placeholder 2"/>
          <p:cNvSpPr>
            <a:spLocks noGrp="1"/>
          </p:cNvSpPr>
          <p:nvPr>
            <p:ph sz="half" idx="1"/>
          </p:nvPr>
        </p:nvSpPr>
        <p:spPr>
          <a:xfrm>
            <a:off x="457200" y="1600200"/>
            <a:ext cx="4191000" cy="4525963"/>
          </a:xfrm>
        </p:spPr>
        <p:txBody>
          <a:bodyPr/>
          <a:lstStyle/>
          <a:p>
            <a:pPr marL="742950" indent="-742950">
              <a:buFont typeface="Calibri" pitchFamily="34" charset="0"/>
              <a:buAutoNum type="arabicPeriod"/>
            </a:pPr>
            <a:r>
              <a:rPr lang="en-US" sz="3600" smtClean="0">
                <a:ea typeface="ＭＳ Ｐゴシック" pitchFamily="34" charset="-128"/>
              </a:rPr>
              <a:t>two Independent SRS</a:t>
            </a:r>
          </a:p>
          <a:p>
            <a:pPr marL="742950" indent="-742950">
              <a:buFont typeface="Calibri" pitchFamily="34" charset="0"/>
              <a:buAutoNum type="arabicPeriod"/>
            </a:pPr>
            <a:endParaRPr lang="en-US" sz="3600" smtClean="0">
              <a:ea typeface="ＭＳ Ｐゴシック" pitchFamily="34" charset="-128"/>
            </a:endParaRPr>
          </a:p>
          <a:p>
            <a:pPr marL="742950" indent="-742950">
              <a:buFont typeface="Calibri" pitchFamily="34" charset="0"/>
              <a:buAutoNum type="arabicPeriod"/>
            </a:pPr>
            <a:r>
              <a:rPr lang="en-US" sz="3600" smtClean="0">
                <a:ea typeface="ＭＳ Ｐゴシック" pitchFamily="34" charset="-128"/>
              </a:rPr>
              <a:t>True relationship is linear</a:t>
            </a:r>
          </a:p>
        </p:txBody>
      </p:sp>
      <p:sp>
        <p:nvSpPr>
          <p:cNvPr id="4" name="Content Placeholder 3"/>
          <p:cNvSpPr>
            <a:spLocks noGrp="1"/>
          </p:cNvSpPr>
          <p:nvPr>
            <p:ph sz="half" idx="2"/>
          </p:nvPr>
        </p:nvSpPr>
        <p:spPr/>
        <p:txBody>
          <a:bodyPr/>
          <a:lstStyle/>
          <a:p>
            <a:pPr marL="514350" indent="-514350">
              <a:buFont typeface="+mj-lt"/>
              <a:buAutoNum type="arabicPeriod"/>
              <a:defRPr/>
            </a:pPr>
            <a:r>
              <a:rPr lang="en-US" sz="3200" dirty="0" smtClean="0"/>
              <a:t>Assumed for the purpose of the analysis</a:t>
            </a:r>
          </a:p>
          <a:p>
            <a:pPr marL="514350" indent="-514350">
              <a:buFont typeface="+mj-lt"/>
              <a:buAutoNum type="arabicPeriod"/>
              <a:defRPr/>
            </a:pPr>
            <a:endParaRPr lang="en-US" sz="3200" dirty="0" smtClean="0"/>
          </a:p>
          <a:p>
            <a:pPr marL="514350" indent="-514350">
              <a:buFont typeface="+mj-lt"/>
              <a:buAutoNum type="arabicPeriod"/>
              <a:defRPr/>
            </a:pPr>
            <a:r>
              <a:rPr lang="en-US" sz="3200" dirty="0" smtClean="0"/>
              <a:t>Assumed for the purpose of the analysis</a:t>
            </a:r>
          </a:p>
          <a:p>
            <a:pPr>
              <a:defRPr/>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ea typeface="ＭＳ Ｐゴシック" pitchFamily="34" charset="-128"/>
              </a:rPr>
              <a:t>Viewers vs. Google Hits </a:t>
            </a:r>
          </a:p>
        </p:txBody>
      </p:sp>
      <p:sp>
        <p:nvSpPr>
          <p:cNvPr id="18435" name="Content Placeholder 2"/>
          <p:cNvSpPr>
            <a:spLocks noGrp="1"/>
          </p:cNvSpPr>
          <p:nvPr>
            <p:ph idx="1"/>
          </p:nvPr>
        </p:nvSpPr>
        <p:spPr>
          <a:xfrm>
            <a:off x="381000" y="1524000"/>
            <a:ext cx="8229600" cy="4525963"/>
          </a:xfrm>
        </p:spPr>
        <p:txBody>
          <a:bodyPr/>
          <a:lstStyle/>
          <a:p>
            <a:pPr eaLnBrk="1" hangingPunct="1"/>
            <a:endParaRPr lang="en-US" smtClean="0">
              <a:ea typeface="ＭＳ Ｐゴシック" pitchFamily="34" charset="-128"/>
            </a:endParaRPr>
          </a:p>
          <a:p>
            <a:pPr eaLnBrk="1" hangingPunct="1">
              <a:buFont typeface="Arial" charset="0"/>
              <a:buNone/>
            </a:pPr>
            <a:endParaRPr lang="en-US" smtClean="0">
              <a:ea typeface="ＭＳ Ｐゴシック" pitchFamily="34" charset="-128"/>
            </a:endParaRPr>
          </a:p>
        </p:txBody>
      </p:sp>
      <p:sp>
        <p:nvSpPr>
          <p:cNvPr id="1843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18437" name="Rectangle 3"/>
          <p:cNvSpPr>
            <a:spLocks noChangeArrowheads="1"/>
          </p:cNvSpPr>
          <p:nvPr/>
        </p:nvSpPr>
        <p:spPr bwMode="auto">
          <a:xfrm>
            <a:off x="0" y="1133475"/>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
        <p:nvSpPr>
          <p:cNvPr id="18438"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18439" name="Rectangle 6"/>
          <p:cNvSpPr>
            <a:spLocks noChangeArrowheads="1"/>
          </p:cNvSpPr>
          <p:nvPr/>
        </p:nvSpPr>
        <p:spPr bwMode="auto">
          <a:xfrm>
            <a:off x="0" y="1533525"/>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
        <p:nvSpPr>
          <p:cNvPr id="18440"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18441"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66800" y="1371600"/>
            <a:ext cx="3028950" cy="1076325"/>
          </a:xfrm>
          <a:prstGeom prst="rect">
            <a:avLst/>
          </a:prstGeom>
          <a:noFill/>
          <a:ln w="9525">
            <a:noFill/>
            <a:miter lim="800000"/>
            <a:headEnd/>
            <a:tailEnd/>
          </a:ln>
        </p:spPr>
      </p:pic>
      <p:sp>
        <p:nvSpPr>
          <p:cNvPr id="18442" name="Rectangle 9"/>
          <p:cNvSpPr>
            <a:spLocks noChangeArrowheads="1"/>
          </p:cNvSpPr>
          <p:nvPr/>
        </p:nvSpPr>
        <p:spPr bwMode="auto">
          <a:xfrm>
            <a:off x="0" y="1533525"/>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
        <p:nvSpPr>
          <p:cNvPr id="18443"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18444" name="Picture 1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90600" y="2667000"/>
            <a:ext cx="5276850" cy="552450"/>
          </a:xfrm>
          <a:prstGeom prst="rect">
            <a:avLst/>
          </a:prstGeom>
          <a:noFill/>
          <a:ln w="9525">
            <a:noFill/>
            <a:miter lim="800000"/>
            <a:headEnd/>
            <a:tailEnd/>
          </a:ln>
        </p:spPr>
      </p:pic>
      <p:sp>
        <p:nvSpPr>
          <p:cNvPr id="18445" name="Rectangle 12"/>
          <p:cNvSpPr>
            <a:spLocks noChangeArrowheads="1"/>
          </p:cNvSpPr>
          <p:nvPr/>
        </p:nvSpPr>
        <p:spPr bwMode="auto">
          <a:xfrm>
            <a:off x="0" y="1009650"/>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
        <p:nvSpPr>
          <p:cNvPr id="18446" name="TextBox 16"/>
          <p:cNvSpPr txBox="1">
            <a:spLocks noChangeArrowheads="1"/>
          </p:cNvSpPr>
          <p:nvPr/>
        </p:nvSpPr>
        <p:spPr bwMode="auto">
          <a:xfrm>
            <a:off x="457200" y="3317875"/>
            <a:ext cx="7848600" cy="3540125"/>
          </a:xfrm>
          <a:prstGeom prst="rect">
            <a:avLst/>
          </a:prstGeom>
          <a:noFill/>
          <a:ln w="9525">
            <a:noFill/>
            <a:miter lim="800000"/>
            <a:headEnd/>
            <a:tailEnd/>
          </a:ln>
        </p:spPr>
        <p:txBody>
          <a:bodyPr>
            <a:spAutoFit/>
          </a:bodyPr>
          <a:lstStyle/>
          <a:p>
            <a:pPr>
              <a:buFont typeface="Arial" charset="0"/>
              <a:buChar char="•"/>
            </a:pPr>
            <a:r>
              <a:rPr lang="en-US" sz="3200"/>
              <a:t>We fail to reject Ho in favor of Ha</a:t>
            </a:r>
          </a:p>
          <a:p>
            <a:pPr>
              <a:buFont typeface="Arial" charset="0"/>
              <a:buChar char="•"/>
            </a:pPr>
            <a:r>
              <a:rPr lang="en-US" sz="3200"/>
              <a:t>Sufficient Evidence that slope of population regression line </a:t>
            </a:r>
            <a:r>
              <a:rPr lang="el-GR" sz="3200"/>
              <a:t>β</a:t>
            </a:r>
            <a:r>
              <a:rPr lang="en-US" sz="3200"/>
              <a:t>=0</a:t>
            </a:r>
          </a:p>
          <a:p>
            <a:pPr>
              <a:buFont typeface="Arial" charset="0"/>
              <a:buChar char="•"/>
            </a:pPr>
            <a:r>
              <a:rPr lang="en-US" sz="3200"/>
              <a:t>As number of viewers Increases, the number of Google hits stays the same.</a:t>
            </a:r>
          </a:p>
          <a:p>
            <a:pPr>
              <a:buFont typeface="Arial" charset="0"/>
              <a:buChar char="•"/>
            </a:pPr>
            <a:r>
              <a:rPr lang="en-US" sz="3200"/>
              <a:t>Therefore there is no linear relationship between viewers and Google hits.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ea typeface="ＭＳ Ｐゴシック" pitchFamily="34" charset="-128"/>
              </a:rPr>
              <a:t>Confidence Interval </a:t>
            </a:r>
          </a:p>
        </p:txBody>
      </p:sp>
      <p:sp>
        <p:nvSpPr>
          <p:cNvPr id="3" name="Content Placeholder 2"/>
          <p:cNvSpPr>
            <a:spLocks noGrp="1"/>
          </p:cNvSpPr>
          <p:nvPr>
            <p:ph idx="1"/>
          </p:nvPr>
        </p:nvSpPr>
        <p:spPr>
          <a:xfrm>
            <a:off x="457200" y="1600200"/>
            <a:ext cx="8229600" cy="5257800"/>
          </a:xfrm>
        </p:spPr>
        <p:txBody>
          <a:bodyPr>
            <a:normAutofit fontScale="92500"/>
          </a:bodyPr>
          <a:lstStyle/>
          <a:p>
            <a:pPr eaLnBrk="1" hangingPunct="1">
              <a:defRPr/>
            </a:pPr>
            <a:endParaRPr lang="en-US" dirty="0"/>
          </a:p>
          <a:p>
            <a:pPr eaLnBrk="1" hangingPunct="1">
              <a:defRPr/>
            </a:pPr>
            <a:endParaRPr lang="en-US" dirty="0" smtClean="0"/>
          </a:p>
          <a:p>
            <a:pPr eaLnBrk="1" hangingPunct="1">
              <a:defRPr/>
            </a:pPr>
            <a:endParaRPr lang="en-US" dirty="0"/>
          </a:p>
          <a:p>
            <a:pPr eaLnBrk="1" hangingPunct="1">
              <a:buFont typeface="Arial" charset="0"/>
              <a:buNone/>
              <a:defRPr/>
            </a:pPr>
            <a:r>
              <a:rPr lang="en-US" dirty="0" smtClean="0"/>
              <a:t>We are 95% confident that the slope of the population regression line lies between -1,500,000 and 791,428.</a:t>
            </a:r>
          </a:p>
          <a:p>
            <a:pPr eaLnBrk="1" hangingPunct="1">
              <a:buFont typeface="Arial" charset="0"/>
              <a:buNone/>
              <a:defRPr/>
            </a:pPr>
            <a:r>
              <a:rPr lang="en-US" dirty="0" smtClean="0"/>
              <a:t>Since this interval contains zero there is no relation between critic rating and viewers because a slope of 0 on the population regression line means that Google hits does not change as viewers change.</a:t>
            </a:r>
          </a:p>
          <a:p>
            <a:pPr eaLnBrk="1" hangingPunct="1">
              <a:defRPr/>
            </a:pPr>
            <a:endParaRPr lang="en-US" dirty="0" smtClean="0"/>
          </a:p>
          <a:p>
            <a:pPr eaLnBrk="1" hangingPunct="1">
              <a:defRPr/>
            </a:pPr>
            <a:endParaRPr lang="en-US" dirty="0"/>
          </a:p>
        </p:txBody>
      </p:sp>
      <p:sp>
        <p:nvSpPr>
          <p:cNvPr id="1946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1946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66800" y="1600200"/>
            <a:ext cx="5943600" cy="1104900"/>
          </a:xfrm>
          <a:prstGeom prst="rect">
            <a:avLst/>
          </a:prstGeom>
          <a:noFill/>
          <a:ln w="9525">
            <a:noFill/>
            <a:miter lim="800000"/>
            <a:headEnd/>
            <a:tailEnd/>
          </a:ln>
        </p:spPr>
      </p:pic>
      <p:sp>
        <p:nvSpPr>
          <p:cNvPr id="8" name="Rectangle 7"/>
          <p:cNvSpPr/>
          <p:nvPr/>
        </p:nvSpPr>
        <p:spPr>
          <a:xfrm>
            <a:off x="990600" y="2133600"/>
            <a:ext cx="5334000" cy="457200"/>
          </a:xfrm>
          <a:prstGeom prst="rect">
            <a:avLst/>
          </a:prstGeom>
          <a:solidFill>
            <a:schemeClr val="accent5">
              <a:lumMod val="20000"/>
              <a:lumOff val="80000"/>
            </a:schemeClr>
          </a:solidFill>
          <a:ln>
            <a:solidFill>
              <a:schemeClr val="accent5">
                <a:lumMod val="20000"/>
                <a:lumOff val="8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19463" name="Rectangle 3"/>
          <p:cNvSpPr>
            <a:spLocks noChangeArrowheads="1"/>
          </p:cNvSpPr>
          <p:nvPr/>
        </p:nvSpPr>
        <p:spPr bwMode="auto">
          <a:xfrm>
            <a:off x="0" y="1562100"/>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
        <p:nvSpPr>
          <p:cNvPr id="19464" name="TextBox 6"/>
          <p:cNvSpPr txBox="1">
            <a:spLocks noChangeArrowheads="1"/>
          </p:cNvSpPr>
          <p:nvPr/>
        </p:nvSpPr>
        <p:spPr bwMode="auto">
          <a:xfrm>
            <a:off x="1828800" y="2133600"/>
            <a:ext cx="5715000" cy="708025"/>
          </a:xfrm>
          <a:prstGeom prst="rect">
            <a:avLst/>
          </a:prstGeom>
          <a:noFill/>
          <a:ln w="9525">
            <a:noFill/>
            <a:miter lim="800000"/>
            <a:headEnd/>
            <a:tailEnd/>
          </a:ln>
        </p:spPr>
        <p:txBody>
          <a:bodyPr>
            <a:spAutoFit/>
          </a:bodyPr>
          <a:lstStyle/>
          <a:p>
            <a:r>
              <a:rPr lang="en-US" sz="4000"/>
              <a:t>= (-1500000 , 791428)</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ea typeface="ＭＳ Ｐゴシック" pitchFamily="34" charset="-128"/>
              </a:rPr>
              <a:t>IQR Test </a:t>
            </a:r>
          </a:p>
        </p:txBody>
      </p:sp>
      <p:sp>
        <p:nvSpPr>
          <p:cNvPr id="20483" name="Content Placeholder 2"/>
          <p:cNvSpPr>
            <a:spLocks noGrp="1"/>
          </p:cNvSpPr>
          <p:nvPr>
            <p:ph idx="1"/>
          </p:nvPr>
        </p:nvSpPr>
        <p:spPr/>
        <p:txBody>
          <a:bodyPr/>
          <a:lstStyle/>
          <a:p>
            <a:pPr eaLnBrk="1" hangingPunct="1"/>
            <a:r>
              <a:rPr lang="en-US" smtClean="0">
                <a:ea typeface="ＭＳ Ｐゴシック" pitchFamily="34" charset="-128"/>
              </a:rPr>
              <a:t>1.5 x IQR Test</a:t>
            </a:r>
          </a:p>
          <a:p>
            <a:pPr eaLnBrk="1" hangingPunct="1"/>
            <a:r>
              <a:rPr lang="en-US" smtClean="0">
                <a:ea typeface="ＭＳ Ｐゴシック" pitchFamily="34" charset="-128"/>
              </a:rPr>
              <a:t>Q3-Q1=IQR</a:t>
            </a:r>
          </a:p>
          <a:p>
            <a:pPr eaLnBrk="1" hangingPunct="1"/>
            <a:r>
              <a:rPr lang="en-US" smtClean="0">
                <a:ea typeface="ＭＳ Ｐゴシック" pitchFamily="34" charset="-128"/>
              </a:rPr>
              <a:t>1.5 x 1318000= 1977000</a:t>
            </a:r>
          </a:p>
          <a:p>
            <a:pPr eaLnBrk="1" hangingPunct="1"/>
            <a:r>
              <a:rPr lang="en-US" smtClean="0">
                <a:ea typeface="ＭＳ Ｐゴシック" pitchFamily="34" charset="-128"/>
              </a:rPr>
              <a:t>1977000+1750000=3,727,000</a:t>
            </a:r>
          </a:p>
          <a:p>
            <a:pPr eaLnBrk="1" hangingPunct="1"/>
            <a:r>
              <a:rPr lang="en-US" smtClean="0">
                <a:ea typeface="ＭＳ Ｐゴシック" pitchFamily="34" charset="-128"/>
              </a:rPr>
              <a:t>Outliers : 6 outliers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5"/>
          <p:cNvSpPr>
            <a:spLocks noGrp="1"/>
          </p:cNvSpPr>
          <p:nvPr>
            <p:ph type="title"/>
          </p:nvPr>
        </p:nvSpPr>
        <p:spPr/>
        <p:txBody>
          <a:bodyPr/>
          <a:lstStyle/>
          <a:p>
            <a:pPr eaLnBrk="1" hangingPunct="1"/>
            <a:r>
              <a:rPr lang="en-US" smtClean="0">
                <a:ea typeface="ＭＳ Ｐゴシック" pitchFamily="34" charset="-128"/>
              </a:rPr>
              <a:t>Description of topic</a:t>
            </a:r>
          </a:p>
        </p:txBody>
      </p:sp>
      <p:sp>
        <p:nvSpPr>
          <p:cNvPr id="3075" name="Content Placeholder 6"/>
          <p:cNvSpPr>
            <a:spLocks noGrp="1"/>
          </p:cNvSpPr>
          <p:nvPr>
            <p:ph idx="1"/>
          </p:nvPr>
        </p:nvSpPr>
        <p:spPr/>
        <p:txBody>
          <a:bodyPr/>
          <a:lstStyle/>
          <a:p>
            <a:pPr marL="514350" indent="-514350" eaLnBrk="1" hangingPunct="1">
              <a:buFont typeface="Calibri" pitchFamily="34" charset="0"/>
              <a:buAutoNum type="arabicPeriod"/>
            </a:pPr>
            <a:r>
              <a:rPr lang="en-US" smtClean="0">
                <a:ea typeface="ＭＳ Ｐゴシック" pitchFamily="34" charset="-128"/>
              </a:rPr>
              <a:t>We wanted to determine whether the number of viewers of a show and the critic rating of the show are related</a:t>
            </a:r>
          </a:p>
          <a:p>
            <a:pPr marL="514350" indent="-514350" eaLnBrk="1" hangingPunct="1">
              <a:buFont typeface="Calibri" pitchFamily="34" charset="0"/>
              <a:buAutoNum type="arabicPeriod"/>
            </a:pPr>
            <a:r>
              <a:rPr lang="en-US" smtClean="0">
                <a:ea typeface="ＭＳ Ｐゴシック" pitchFamily="34" charset="-128"/>
              </a:rPr>
              <a:t>Also we wanted to figure out if viewers of a show relate to the number of Google hits that show gets</a:t>
            </a:r>
          </a:p>
          <a:p>
            <a:pPr marL="514350" indent="-514350" eaLnBrk="1" hangingPunct="1">
              <a:buFont typeface="Calibri" pitchFamily="34" charset="0"/>
              <a:buAutoNum type="arabicPeriod"/>
            </a:pPr>
            <a:r>
              <a:rPr lang="en-US" smtClean="0">
                <a:ea typeface="ＭＳ Ｐゴシック" pitchFamily="34" charset="-128"/>
              </a:rPr>
              <a:t>Finally, we wanted to find out if the network a show is on affects its number of viewers</a:t>
            </a:r>
          </a:p>
          <a:p>
            <a:pPr marL="514350" indent="-514350" eaLnBrk="1" hangingPunct="1">
              <a:buFont typeface="Arial" charset="0"/>
              <a:buNone/>
            </a:pPr>
            <a:endParaRPr lang="en-US" smtClean="0">
              <a:ea typeface="ＭＳ Ｐゴシック"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eaLnBrk="1" hangingPunct="1"/>
            <a:r>
              <a:rPr lang="en-US" smtClean="0">
                <a:ea typeface="ＭＳ Ｐゴシック" pitchFamily="34" charset="-128"/>
              </a:rPr>
              <a:t>Viewers vs Hits (New Data)</a:t>
            </a:r>
          </a:p>
        </p:txBody>
      </p:sp>
      <p:graphicFrame>
        <p:nvGraphicFramePr>
          <p:cNvPr id="3" name="Chart 2"/>
          <p:cNvGraphicFramePr/>
          <p:nvPr/>
        </p:nvGraphicFramePr>
        <p:xfrm>
          <a:off x="457201" y="1417638"/>
          <a:ext cx="81534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21508" name="Rectangle 3"/>
          <p:cNvSpPr>
            <a:spLocks noChangeArrowheads="1"/>
          </p:cNvSpPr>
          <p:nvPr/>
        </p:nvSpPr>
        <p:spPr bwMode="auto">
          <a:xfrm>
            <a:off x="7010400" y="1219200"/>
            <a:ext cx="2133600" cy="4246563"/>
          </a:xfrm>
          <a:prstGeom prst="rect">
            <a:avLst/>
          </a:prstGeom>
          <a:noFill/>
          <a:ln w="9525">
            <a:noFill/>
            <a:miter lim="800000"/>
            <a:headEnd/>
            <a:tailEnd/>
          </a:ln>
        </p:spPr>
        <p:txBody>
          <a:bodyPr>
            <a:spAutoFit/>
          </a:bodyPr>
          <a:lstStyle/>
          <a:p>
            <a:pPr algn="ctr"/>
            <a:r>
              <a:rPr lang="en-US"/>
              <a:t>r sq.= 2.58 x 10^-5</a:t>
            </a:r>
          </a:p>
          <a:p>
            <a:pPr algn="ctr"/>
            <a:r>
              <a:rPr lang="en-US"/>
              <a:t>    Less than a tenth of a percent of the variation in Google hits can be explained by the change in viewers of the show.</a:t>
            </a:r>
          </a:p>
          <a:p>
            <a:pPr algn="ctr"/>
            <a:endParaRPr lang="en-US"/>
          </a:p>
          <a:p>
            <a:pPr algn="ctr"/>
            <a:endParaRPr lang="en-US"/>
          </a:p>
          <a:p>
            <a:pPr algn="ctr"/>
            <a:endParaRPr lang="en-US"/>
          </a:p>
          <a:p>
            <a:pPr algn="ctr"/>
            <a:endParaRPr lang="en-US"/>
          </a:p>
          <a:p>
            <a:pPr algn="ctr"/>
            <a:endParaRPr lang="en-US"/>
          </a:p>
          <a:p>
            <a:pPr algn="ctr"/>
            <a:r>
              <a:rPr lang="en-US"/>
              <a:t>r= -.0051 </a:t>
            </a:r>
          </a:p>
          <a:p>
            <a:pPr algn="ctr"/>
            <a:r>
              <a:rPr lang="en-US"/>
              <a:t>    Scattered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mtClean="0">
                <a:ea typeface="ＭＳ Ｐゴシック" pitchFamily="34" charset="-128"/>
              </a:rPr>
              <a:t>Viewers vs. Google Hits (New Data)</a:t>
            </a:r>
          </a:p>
        </p:txBody>
      </p:sp>
      <p:sp>
        <p:nvSpPr>
          <p:cNvPr id="22531" name="Content Placeholder 2"/>
          <p:cNvSpPr>
            <a:spLocks noGrp="1"/>
          </p:cNvSpPr>
          <p:nvPr>
            <p:ph idx="1"/>
          </p:nvPr>
        </p:nvSpPr>
        <p:spPr>
          <a:xfrm>
            <a:off x="457200" y="1676400"/>
            <a:ext cx="8229600" cy="2743200"/>
          </a:xfrm>
        </p:spPr>
        <p:txBody>
          <a:bodyPr/>
          <a:lstStyle/>
          <a:p>
            <a:pPr eaLnBrk="1" hangingPunct="1"/>
            <a:r>
              <a:rPr lang="en-US" smtClean="0">
                <a:ea typeface="ＭＳ Ｐゴシック" pitchFamily="34" charset="-128"/>
              </a:rPr>
              <a:t>Ho: </a:t>
            </a:r>
            <a:r>
              <a:rPr lang="el-GR" smtClean="0">
                <a:ea typeface="ＭＳ Ｐゴシック" pitchFamily="34" charset="-128"/>
              </a:rPr>
              <a:t>β</a:t>
            </a:r>
            <a:r>
              <a:rPr lang="en-US" smtClean="0">
                <a:ea typeface="ＭＳ Ｐゴシック" pitchFamily="34" charset="-128"/>
              </a:rPr>
              <a:t>=0</a:t>
            </a:r>
          </a:p>
          <a:p>
            <a:pPr eaLnBrk="1" hangingPunct="1"/>
            <a:endParaRPr lang="en-US" smtClean="0">
              <a:ea typeface="ＭＳ Ｐゴシック" pitchFamily="34" charset="-128"/>
            </a:endParaRPr>
          </a:p>
          <a:p>
            <a:pPr eaLnBrk="1" hangingPunct="1"/>
            <a:r>
              <a:rPr lang="en-US" smtClean="0">
                <a:ea typeface="ＭＳ Ｐゴシック" pitchFamily="34" charset="-128"/>
              </a:rPr>
              <a:t>Ha: </a:t>
            </a:r>
            <a:r>
              <a:rPr lang="el-GR" smtClean="0">
                <a:ea typeface="ＭＳ Ｐゴシック" pitchFamily="34" charset="-128"/>
              </a:rPr>
              <a:t>β</a:t>
            </a:r>
            <a:r>
              <a:rPr lang="en-US" smtClean="0">
                <a:ea typeface="ＭＳ Ｐゴシック" pitchFamily="34" charset="-128"/>
              </a:rPr>
              <a:t>&gt;0</a:t>
            </a:r>
          </a:p>
          <a:p>
            <a:pPr eaLnBrk="1" hangingPunct="1"/>
            <a:endParaRPr lang="en-US" smtClean="0">
              <a:ea typeface="ＭＳ Ｐゴシック" pitchFamily="34" charset="-128"/>
            </a:endParaRPr>
          </a:p>
          <a:p>
            <a:pPr eaLnBrk="1" hangingPunct="1"/>
            <a:r>
              <a:rPr lang="en-US" smtClean="0">
                <a:ea typeface="ＭＳ Ｐゴシック" pitchFamily="34" charset="-128"/>
              </a:rPr>
              <a:t>N=28</a:t>
            </a:r>
          </a:p>
          <a:p>
            <a:pPr eaLnBrk="1" hangingPunct="1"/>
            <a:endParaRPr lang="en-US" smtClean="0">
              <a:ea typeface="ＭＳ Ｐゴシック" pitchFamily="34" charset="-128"/>
            </a:endParaRPr>
          </a:p>
          <a:p>
            <a:pPr eaLnBrk="1" hangingPunct="1"/>
            <a:r>
              <a:rPr lang="en-US" smtClean="0">
                <a:ea typeface="ＭＳ Ｐゴシック" pitchFamily="34" charset="-128"/>
              </a:rPr>
              <a:t>y=a +bx→ y= 830682.87+ -1028.44x</a:t>
            </a:r>
          </a:p>
          <a:p>
            <a:pPr eaLnBrk="1" hangingPunct="1"/>
            <a:endParaRPr lang="en-US" smtClean="0">
              <a:ea typeface="ＭＳ Ｐゴシック" pitchFamily="34" charset="-128"/>
            </a:endParaRPr>
          </a:p>
          <a:p>
            <a:pPr eaLnBrk="1" hangingPunct="1"/>
            <a:endParaRPr lang="en-US" smtClean="0">
              <a:ea typeface="ＭＳ Ｐゴシック" pitchFamily="34" charset="-128"/>
            </a:endParaRPr>
          </a:p>
        </p:txBody>
      </p:sp>
      <p:grpSp>
        <p:nvGrpSpPr>
          <p:cNvPr id="22532" name="Group 3"/>
          <p:cNvGrpSpPr>
            <a:grpSpLocks/>
          </p:cNvGrpSpPr>
          <p:nvPr/>
        </p:nvGrpSpPr>
        <p:grpSpPr bwMode="auto">
          <a:xfrm>
            <a:off x="914400" y="5181600"/>
            <a:ext cx="111125" cy="180975"/>
            <a:chOff x="1752600" y="2638425"/>
            <a:chExt cx="5942805" cy="2696369"/>
          </a:xfrm>
        </p:grpSpPr>
        <p:cxnSp>
          <p:nvCxnSpPr>
            <p:cNvPr id="5" name="Straight Connector 4"/>
            <p:cNvCxnSpPr/>
            <p:nvPr/>
          </p:nvCxnSpPr>
          <p:spPr>
            <a:xfrm flipV="1">
              <a:off x="1752600" y="2638425"/>
              <a:ext cx="2886505"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4639105" y="2638425"/>
              <a:ext cx="3056300"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2533" name="Group 6"/>
          <p:cNvGrpSpPr>
            <a:grpSpLocks/>
          </p:cNvGrpSpPr>
          <p:nvPr/>
        </p:nvGrpSpPr>
        <p:grpSpPr bwMode="auto">
          <a:xfrm>
            <a:off x="2632075" y="5181600"/>
            <a:ext cx="111125" cy="180975"/>
            <a:chOff x="1752600" y="2638425"/>
            <a:chExt cx="5942805" cy="2696369"/>
          </a:xfrm>
        </p:grpSpPr>
        <p:cxnSp>
          <p:nvCxnSpPr>
            <p:cNvPr id="8" name="Straight Connector 7"/>
            <p:cNvCxnSpPr/>
            <p:nvPr/>
          </p:nvCxnSpPr>
          <p:spPr>
            <a:xfrm flipV="1">
              <a:off x="1752600" y="2638425"/>
              <a:ext cx="2886505"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639105" y="2638425"/>
              <a:ext cx="3056300"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22534" name="Picture 4"/>
          <p:cNvPicPr>
            <a:picLocks noChangeAspect="1" noChangeArrowheads="1"/>
          </p:cNvPicPr>
          <p:nvPr/>
        </p:nvPicPr>
        <p:blipFill>
          <a:blip r:embed="rId2"/>
          <a:srcRect/>
          <a:stretch>
            <a:fillRect/>
          </a:stretch>
        </p:blipFill>
        <p:spPr bwMode="auto">
          <a:xfrm>
            <a:off x="3657600" y="1808163"/>
            <a:ext cx="4419600" cy="2687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ea typeface="ＭＳ Ｐゴシック" pitchFamily="34" charset="-128"/>
              </a:rPr>
              <a:t>Assumption</a:t>
            </a:r>
          </a:p>
        </p:txBody>
      </p:sp>
      <p:sp>
        <p:nvSpPr>
          <p:cNvPr id="23555" name="Content Placeholder 2"/>
          <p:cNvSpPr>
            <a:spLocks noGrp="1"/>
          </p:cNvSpPr>
          <p:nvPr>
            <p:ph sz="half" idx="1"/>
          </p:nvPr>
        </p:nvSpPr>
        <p:spPr>
          <a:xfrm>
            <a:off x="457200" y="1600200"/>
            <a:ext cx="4191000" cy="4525963"/>
          </a:xfrm>
        </p:spPr>
        <p:txBody>
          <a:bodyPr/>
          <a:lstStyle/>
          <a:p>
            <a:pPr marL="742950" indent="-742950">
              <a:buFont typeface="Calibri" pitchFamily="34" charset="0"/>
              <a:buAutoNum type="arabicPeriod"/>
            </a:pPr>
            <a:r>
              <a:rPr lang="en-US" sz="3600" smtClean="0">
                <a:ea typeface="ＭＳ Ｐゴシック" pitchFamily="34" charset="-128"/>
              </a:rPr>
              <a:t>two Independent SRS</a:t>
            </a:r>
          </a:p>
          <a:p>
            <a:pPr marL="742950" indent="-742950">
              <a:buFont typeface="Calibri" pitchFamily="34" charset="0"/>
              <a:buAutoNum type="arabicPeriod"/>
            </a:pPr>
            <a:endParaRPr lang="en-US" sz="3600" smtClean="0">
              <a:ea typeface="ＭＳ Ｐゴシック" pitchFamily="34" charset="-128"/>
            </a:endParaRPr>
          </a:p>
          <a:p>
            <a:pPr marL="742950" indent="-742950">
              <a:buFont typeface="Calibri" pitchFamily="34" charset="0"/>
              <a:buAutoNum type="arabicPeriod"/>
            </a:pPr>
            <a:r>
              <a:rPr lang="en-US" sz="3600" smtClean="0">
                <a:ea typeface="ＭＳ Ｐゴシック" pitchFamily="34" charset="-128"/>
              </a:rPr>
              <a:t>True relationship is linear</a:t>
            </a:r>
          </a:p>
        </p:txBody>
      </p:sp>
      <p:sp>
        <p:nvSpPr>
          <p:cNvPr id="4" name="Content Placeholder 3"/>
          <p:cNvSpPr>
            <a:spLocks noGrp="1"/>
          </p:cNvSpPr>
          <p:nvPr>
            <p:ph sz="half" idx="2"/>
          </p:nvPr>
        </p:nvSpPr>
        <p:spPr/>
        <p:txBody>
          <a:bodyPr/>
          <a:lstStyle/>
          <a:p>
            <a:pPr marL="514350" indent="-514350">
              <a:buFont typeface="+mj-lt"/>
              <a:buAutoNum type="arabicPeriod"/>
              <a:defRPr/>
            </a:pPr>
            <a:r>
              <a:rPr lang="en-US" sz="3200" dirty="0" smtClean="0"/>
              <a:t>Assumed for the purpose of the analysis</a:t>
            </a:r>
          </a:p>
          <a:p>
            <a:pPr marL="514350" indent="-514350">
              <a:buFont typeface="+mj-lt"/>
              <a:buAutoNum type="arabicPeriod"/>
              <a:defRPr/>
            </a:pPr>
            <a:endParaRPr lang="en-US" sz="3200" dirty="0" smtClean="0"/>
          </a:p>
          <a:p>
            <a:pPr marL="514350" indent="-514350">
              <a:buFont typeface="+mj-lt"/>
              <a:buAutoNum type="arabicPeriod"/>
              <a:defRPr/>
            </a:pPr>
            <a:r>
              <a:rPr lang="en-US" sz="3200" dirty="0" smtClean="0"/>
              <a:t>Assumed for the purpose of the analysis</a:t>
            </a:r>
          </a:p>
          <a:p>
            <a:pPr>
              <a:defRPr/>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ea typeface="ＭＳ Ｐゴシック" pitchFamily="34" charset="-128"/>
              </a:rPr>
              <a:t>Viewers vs. Google Hits (New Data)</a:t>
            </a:r>
          </a:p>
        </p:txBody>
      </p:sp>
      <p:sp>
        <p:nvSpPr>
          <p:cNvPr id="3" name="Content Placeholder 2"/>
          <p:cNvSpPr>
            <a:spLocks noGrp="1"/>
          </p:cNvSpPr>
          <p:nvPr>
            <p:ph idx="1"/>
          </p:nvPr>
        </p:nvSpPr>
        <p:spPr>
          <a:xfrm>
            <a:off x="457200" y="1371600"/>
            <a:ext cx="8229600" cy="5257800"/>
          </a:xfrm>
        </p:spPr>
        <p:txBody>
          <a:bodyPr>
            <a:normAutofit fontScale="92500" lnSpcReduction="20000"/>
          </a:bodyPr>
          <a:lstStyle/>
          <a:p>
            <a:pPr eaLnBrk="1" hangingPunct="1">
              <a:defRPr/>
            </a:pPr>
            <a:endParaRPr lang="en-US" dirty="0" smtClean="0"/>
          </a:p>
          <a:p>
            <a:pPr eaLnBrk="1" hangingPunct="1">
              <a:defRPr/>
            </a:pPr>
            <a:endParaRPr lang="en-US" dirty="0"/>
          </a:p>
          <a:p>
            <a:pPr eaLnBrk="1" hangingPunct="1">
              <a:defRPr/>
            </a:pPr>
            <a:endParaRPr lang="en-US" dirty="0" smtClean="0"/>
          </a:p>
          <a:p>
            <a:pPr eaLnBrk="1" hangingPunct="1">
              <a:defRPr/>
            </a:pPr>
            <a:endParaRPr lang="en-US" dirty="0" smtClean="0"/>
          </a:p>
          <a:p>
            <a:pPr eaLnBrk="1" hangingPunct="1">
              <a:defRPr/>
            </a:pPr>
            <a:endParaRPr lang="en-US" dirty="0"/>
          </a:p>
          <a:p>
            <a:pPr eaLnBrk="1" hangingPunct="1">
              <a:defRPr/>
            </a:pPr>
            <a:r>
              <a:rPr lang="en-US" dirty="0"/>
              <a:t>We fail to reject Ho in favor of Ha</a:t>
            </a:r>
          </a:p>
          <a:p>
            <a:pPr eaLnBrk="1" hangingPunct="1">
              <a:defRPr/>
            </a:pPr>
            <a:r>
              <a:rPr lang="en-US" dirty="0"/>
              <a:t>Sufficient Evidence that slope of population regression line </a:t>
            </a:r>
            <a:r>
              <a:rPr lang="el-GR" dirty="0"/>
              <a:t>β</a:t>
            </a:r>
            <a:r>
              <a:rPr lang="en-US" dirty="0"/>
              <a:t>=0</a:t>
            </a:r>
          </a:p>
          <a:p>
            <a:pPr eaLnBrk="1" hangingPunct="1">
              <a:defRPr/>
            </a:pPr>
            <a:r>
              <a:rPr lang="en-US" dirty="0"/>
              <a:t>As </a:t>
            </a:r>
            <a:r>
              <a:rPr lang="en-US" dirty="0" smtClean="0"/>
              <a:t>number of viewers Increases</a:t>
            </a:r>
            <a:r>
              <a:rPr lang="en-US" dirty="0"/>
              <a:t>, </a:t>
            </a:r>
            <a:r>
              <a:rPr lang="en-US" dirty="0" smtClean="0"/>
              <a:t>the number of Google hits stays </a:t>
            </a:r>
            <a:r>
              <a:rPr lang="en-US" dirty="0"/>
              <a:t>the </a:t>
            </a:r>
            <a:r>
              <a:rPr lang="en-US" dirty="0" smtClean="0"/>
              <a:t>same.</a:t>
            </a:r>
          </a:p>
          <a:p>
            <a:pPr eaLnBrk="1" hangingPunct="1">
              <a:defRPr/>
            </a:pPr>
            <a:r>
              <a:rPr lang="en-US" dirty="0" smtClean="0"/>
              <a:t>Therefore there is no linear relationship between viewers and Google hits.</a:t>
            </a:r>
            <a:endParaRPr lang="en-US" dirty="0"/>
          </a:p>
        </p:txBody>
      </p:sp>
      <p:sp>
        <p:nvSpPr>
          <p:cNvPr id="2458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245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90600" y="1676400"/>
            <a:ext cx="3248025" cy="1076325"/>
          </a:xfrm>
          <a:prstGeom prst="rect">
            <a:avLst/>
          </a:prstGeom>
          <a:noFill/>
          <a:ln w="9525">
            <a:noFill/>
            <a:miter lim="800000"/>
            <a:headEnd/>
            <a:tailEnd/>
          </a:ln>
        </p:spPr>
      </p:pic>
      <p:sp>
        <p:nvSpPr>
          <p:cNvPr id="24582" name="Rectangle 3"/>
          <p:cNvSpPr>
            <a:spLocks noChangeArrowheads="1"/>
          </p:cNvSpPr>
          <p:nvPr/>
        </p:nvSpPr>
        <p:spPr bwMode="auto">
          <a:xfrm>
            <a:off x="0" y="1533525"/>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
        <p:nvSpPr>
          <p:cNvPr id="24583"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24584"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 y="2971800"/>
            <a:ext cx="5724525" cy="552450"/>
          </a:xfrm>
          <a:prstGeom prst="rect">
            <a:avLst/>
          </a:prstGeom>
          <a:noFill/>
          <a:ln w="9525">
            <a:noFill/>
            <a:miter lim="800000"/>
            <a:headEnd/>
            <a:tailEnd/>
          </a:ln>
        </p:spPr>
      </p:pic>
      <p:sp>
        <p:nvSpPr>
          <p:cNvPr id="24585" name="Rectangle 6"/>
          <p:cNvSpPr>
            <a:spLocks noChangeArrowheads="1"/>
          </p:cNvSpPr>
          <p:nvPr/>
        </p:nvSpPr>
        <p:spPr bwMode="auto">
          <a:xfrm>
            <a:off x="0" y="1009650"/>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ea typeface="ＭＳ Ｐゴシック" pitchFamily="34" charset="-128"/>
              </a:rPr>
              <a:t>Confidence Interval (New Data)</a:t>
            </a:r>
          </a:p>
        </p:txBody>
      </p:sp>
      <p:sp>
        <p:nvSpPr>
          <p:cNvPr id="3" name="Content Placeholder 2"/>
          <p:cNvSpPr>
            <a:spLocks noGrp="1"/>
          </p:cNvSpPr>
          <p:nvPr>
            <p:ph idx="1"/>
          </p:nvPr>
        </p:nvSpPr>
        <p:spPr/>
        <p:txBody>
          <a:bodyPr>
            <a:normAutofit fontScale="85000" lnSpcReduction="10000"/>
          </a:bodyPr>
          <a:lstStyle/>
          <a:p>
            <a:pPr eaLnBrk="1" hangingPunct="1">
              <a:defRPr/>
            </a:pPr>
            <a:endParaRPr lang="en-US" dirty="0" smtClean="0"/>
          </a:p>
          <a:p>
            <a:pPr eaLnBrk="1" hangingPunct="1">
              <a:defRPr/>
            </a:pPr>
            <a:endParaRPr lang="en-US" dirty="0"/>
          </a:p>
          <a:p>
            <a:pPr eaLnBrk="1" hangingPunct="1">
              <a:defRPr/>
            </a:pPr>
            <a:endParaRPr lang="en-US" dirty="0" smtClean="0"/>
          </a:p>
          <a:p>
            <a:pPr eaLnBrk="1" hangingPunct="1">
              <a:buFont typeface="Arial" charset="0"/>
              <a:buNone/>
              <a:defRPr/>
            </a:pPr>
            <a:r>
              <a:rPr lang="en-US" dirty="0" smtClean="0"/>
              <a:t>We are 95% confident that the slope of the population regression line lies between -82,612 and 80,555.</a:t>
            </a:r>
          </a:p>
          <a:p>
            <a:pPr eaLnBrk="1" hangingPunct="1">
              <a:buFont typeface="Arial" charset="0"/>
              <a:buNone/>
              <a:defRPr/>
            </a:pPr>
            <a:r>
              <a:rPr lang="en-US" dirty="0" smtClean="0"/>
              <a:t>Since this interval contains zero there is no relation between critic rating and viewers because a slope of 0 on the population regression line means that Google hits does not change as viewers change.</a:t>
            </a:r>
          </a:p>
          <a:p>
            <a:pPr eaLnBrk="1" hangingPunct="1">
              <a:buFont typeface="Arial" charset="0"/>
              <a:buNone/>
              <a:defRPr/>
            </a:pPr>
            <a:r>
              <a:rPr lang="en-US" dirty="0" smtClean="0"/>
              <a:t> </a:t>
            </a:r>
            <a:endParaRPr lang="en-US" dirty="0"/>
          </a:p>
        </p:txBody>
      </p:sp>
      <p:sp>
        <p:nvSpPr>
          <p:cNvPr id="2560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256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14400" y="1752600"/>
            <a:ext cx="6964363" cy="685800"/>
          </a:xfrm>
          <a:prstGeom prst="rect">
            <a:avLst/>
          </a:prstGeom>
          <a:noFill/>
          <a:ln w="9525">
            <a:noFill/>
            <a:miter lim="800000"/>
            <a:headEnd/>
            <a:tailEnd/>
          </a:ln>
        </p:spPr>
      </p:pic>
      <p:sp>
        <p:nvSpPr>
          <p:cNvPr id="25606" name="Rectangle 3"/>
          <p:cNvSpPr>
            <a:spLocks noChangeArrowheads="1"/>
          </p:cNvSpPr>
          <p:nvPr/>
        </p:nvSpPr>
        <p:spPr bwMode="auto">
          <a:xfrm>
            <a:off x="0" y="1009650"/>
            <a:ext cx="9144000" cy="0"/>
          </a:xfrm>
          <a:prstGeom prst="rect">
            <a:avLst/>
          </a:prstGeom>
          <a:noFill/>
          <a:ln w="9525">
            <a:noFill/>
            <a:miter lim="800000"/>
            <a:headEnd/>
            <a:tailEnd/>
          </a:ln>
        </p:spPr>
        <p:txBody>
          <a:bodyPr wrap="none" anchor="ctr">
            <a:spAutoFit/>
          </a:bodyPr>
          <a:lstStyle/>
          <a:p>
            <a:pPr defTabSz="914400"/>
            <a:endParaRPr lang="en-US">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9184" y="2743200"/>
            <a:ext cx="8984816" cy="923330"/>
          </a:xfrm>
          <a:prstGeom prst="rect">
            <a:avLst/>
          </a:prstGeom>
          <a:noFill/>
        </p:spPr>
        <p:txBody>
          <a:bodyPr>
            <a:spAutoFit/>
          </a:bodyPr>
          <a:lstStyle/>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a typeface="ＭＳ Ｐゴシック" pitchFamily="-65" charset="-128"/>
              </a:rPr>
              <a:t>Network Relate to Viewers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ea typeface="ＭＳ Ｐゴシック" pitchFamily="34" charset="-128"/>
              </a:rPr>
              <a:t>Descending Data</a:t>
            </a:r>
          </a:p>
        </p:txBody>
      </p:sp>
      <p:graphicFrame>
        <p:nvGraphicFramePr>
          <p:cNvPr id="4" name="Content Placeholder 3"/>
          <p:cNvGraphicFramePr>
            <a:graphicFrameLocks noGrp="1"/>
          </p:cNvGraphicFramePr>
          <p:nvPr>
            <p:ph idx="1"/>
          </p:nvPr>
        </p:nvGraphicFramePr>
        <p:xfrm>
          <a:off x="457200" y="1600200"/>
          <a:ext cx="8229600" cy="4195763"/>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fontAlgn="b"/>
                      <a:r>
                        <a:rPr lang="en-US" sz="3200" b="0" i="0" u="none" strike="noStrike" dirty="0">
                          <a:solidFill>
                            <a:srgbClr val="000000"/>
                          </a:solidFill>
                          <a:latin typeface="Calibri"/>
                        </a:rPr>
                        <a:t>NBC</a:t>
                      </a:r>
                    </a:p>
                  </a:txBody>
                  <a:tcPr marL="0" marR="0" marT="0" marB="0" anchor="b"/>
                </a:tc>
                <a:tc>
                  <a:txBody>
                    <a:bodyPr/>
                    <a:lstStyle/>
                    <a:p>
                      <a:pPr algn="ctr" fontAlgn="b"/>
                      <a:r>
                        <a:rPr lang="en-US" sz="3200" b="0" i="0" u="none" strike="noStrike" dirty="0">
                          <a:solidFill>
                            <a:srgbClr val="000000"/>
                          </a:solidFill>
                          <a:latin typeface="Calibri"/>
                        </a:rPr>
                        <a:t>ABC</a:t>
                      </a:r>
                    </a:p>
                  </a:txBody>
                  <a:tcPr marL="0" marR="0" marT="0" marB="0" anchor="b"/>
                </a:tc>
                <a:tc>
                  <a:txBody>
                    <a:bodyPr/>
                    <a:lstStyle/>
                    <a:p>
                      <a:pPr algn="ctr" fontAlgn="b"/>
                      <a:r>
                        <a:rPr lang="en-US" sz="3200" b="0" i="0" u="none" strike="noStrike" dirty="0">
                          <a:solidFill>
                            <a:srgbClr val="000000"/>
                          </a:solidFill>
                          <a:latin typeface="Calibri"/>
                        </a:rPr>
                        <a:t>CBS</a:t>
                      </a:r>
                    </a:p>
                  </a:txBody>
                  <a:tcPr marL="0" marR="0" marT="0" marB="0" anchor="b"/>
                </a:tc>
              </a:tr>
              <a:tr h="370840">
                <a:tc>
                  <a:txBody>
                    <a:bodyPr/>
                    <a:lstStyle/>
                    <a:p>
                      <a:pPr algn="ctr" fontAlgn="b"/>
                      <a:r>
                        <a:rPr lang="en-US" sz="2000" b="0" i="0" u="none" strike="noStrike">
                          <a:solidFill>
                            <a:srgbClr val="000000"/>
                          </a:solidFill>
                          <a:latin typeface="Calibri"/>
                        </a:rPr>
                        <a:t>14,860</a:t>
                      </a:r>
                    </a:p>
                  </a:txBody>
                  <a:tcPr marL="0" marR="0" marT="0" marB="0" anchor="b"/>
                </a:tc>
                <a:tc>
                  <a:txBody>
                    <a:bodyPr/>
                    <a:lstStyle/>
                    <a:p>
                      <a:pPr algn="ctr" fontAlgn="b"/>
                      <a:r>
                        <a:rPr lang="en-US" sz="2000" b="0" i="0" u="none" strike="noStrike">
                          <a:solidFill>
                            <a:srgbClr val="000000"/>
                          </a:solidFill>
                          <a:latin typeface="Calibri"/>
                        </a:rPr>
                        <a:t>13,866</a:t>
                      </a:r>
                    </a:p>
                  </a:txBody>
                  <a:tcPr marL="0" marR="0" marT="0" marB="0" anchor="b"/>
                </a:tc>
                <a:tc>
                  <a:txBody>
                    <a:bodyPr/>
                    <a:lstStyle/>
                    <a:p>
                      <a:pPr algn="ctr" fontAlgn="b"/>
                      <a:r>
                        <a:rPr lang="en-US" sz="2000" b="0" i="0" u="none" strike="noStrike">
                          <a:solidFill>
                            <a:srgbClr val="000000"/>
                          </a:solidFill>
                          <a:latin typeface="Calibri"/>
                        </a:rPr>
                        <a:t>19,617</a:t>
                      </a:r>
                    </a:p>
                  </a:txBody>
                  <a:tcPr marL="0" marR="0" marT="0" marB="0" anchor="b"/>
                </a:tc>
              </a:tr>
              <a:tr h="370840">
                <a:tc>
                  <a:txBody>
                    <a:bodyPr/>
                    <a:lstStyle/>
                    <a:p>
                      <a:pPr algn="ctr" fontAlgn="b"/>
                      <a:r>
                        <a:rPr lang="en-US" sz="2000" b="0" i="0" u="none" strike="noStrike">
                          <a:solidFill>
                            <a:srgbClr val="000000"/>
                          </a:solidFill>
                          <a:latin typeface="Calibri"/>
                        </a:rPr>
                        <a:t>10,259</a:t>
                      </a:r>
                    </a:p>
                  </a:txBody>
                  <a:tcPr marL="0" marR="0" marT="0" marB="0" anchor="b"/>
                </a:tc>
                <a:tc>
                  <a:txBody>
                    <a:bodyPr/>
                    <a:lstStyle/>
                    <a:p>
                      <a:pPr algn="ctr" fontAlgn="b"/>
                      <a:r>
                        <a:rPr lang="en-US" sz="2000" b="0" i="0" u="none" strike="noStrike">
                          <a:solidFill>
                            <a:srgbClr val="000000"/>
                          </a:solidFill>
                          <a:latin typeface="Calibri"/>
                        </a:rPr>
                        <a:t>13,787</a:t>
                      </a:r>
                    </a:p>
                  </a:txBody>
                  <a:tcPr marL="0" marR="0" marT="0" marB="0" anchor="b"/>
                </a:tc>
                <a:tc>
                  <a:txBody>
                    <a:bodyPr/>
                    <a:lstStyle/>
                    <a:p>
                      <a:pPr algn="ctr" fontAlgn="b"/>
                      <a:r>
                        <a:rPr lang="en-US" sz="2000" b="0" i="0" u="none" strike="noStrike">
                          <a:solidFill>
                            <a:srgbClr val="000000"/>
                          </a:solidFill>
                          <a:latin typeface="Calibri"/>
                        </a:rPr>
                        <a:t>14,110</a:t>
                      </a:r>
                    </a:p>
                  </a:txBody>
                  <a:tcPr marL="0" marR="0" marT="0" marB="0" anchor="b"/>
                </a:tc>
              </a:tr>
              <a:tr h="370840">
                <a:tc>
                  <a:txBody>
                    <a:bodyPr/>
                    <a:lstStyle/>
                    <a:p>
                      <a:pPr algn="ctr" fontAlgn="b"/>
                      <a:r>
                        <a:rPr lang="en-US" sz="2000" b="0" i="0" u="none" strike="noStrike">
                          <a:solidFill>
                            <a:srgbClr val="000000"/>
                          </a:solidFill>
                          <a:latin typeface="Calibri"/>
                        </a:rPr>
                        <a:t>9,666</a:t>
                      </a:r>
                    </a:p>
                  </a:txBody>
                  <a:tcPr marL="0" marR="0" marT="0" marB="0" anchor="b"/>
                </a:tc>
                <a:tc>
                  <a:txBody>
                    <a:bodyPr/>
                    <a:lstStyle/>
                    <a:p>
                      <a:pPr algn="ctr" fontAlgn="b"/>
                      <a:r>
                        <a:rPr lang="en-US" sz="2000" b="0" i="0" u="none" strike="noStrike">
                          <a:solidFill>
                            <a:srgbClr val="000000"/>
                          </a:solidFill>
                          <a:latin typeface="Calibri"/>
                        </a:rPr>
                        <a:t>8,742</a:t>
                      </a:r>
                    </a:p>
                  </a:txBody>
                  <a:tcPr marL="0" marR="0" marT="0" marB="0" anchor="b"/>
                </a:tc>
                <a:tc>
                  <a:txBody>
                    <a:bodyPr/>
                    <a:lstStyle/>
                    <a:p>
                      <a:pPr algn="ctr" fontAlgn="b"/>
                      <a:r>
                        <a:rPr lang="en-US" sz="2000" b="0" i="0" u="none" strike="noStrike">
                          <a:solidFill>
                            <a:srgbClr val="000000"/>
                          </a:solidFill>
                          <a:latin typeface="Calibri"/>
                        </a:rPr>
                        <a:t>13,133</a:t>
                      </a:r>
                    </a:p>
                  </a:txBody>
                  <a:tcPr marL="0" marR="0" marT="0" marB="0" anchor="b"/>
                </a:tc>
              </a:tr>
              <a:tr h="370840">
                <a:tc>
                  <a:txBody>
                    <a:bodyPr/>
                    <a:lstStyle/>
                    <a:p>
                      <a:pPr algn="ctr" fontAlgn="b"/>
                      <a:r>
                        <a:rPr lang="en-US" sz="2000" b="0" i="0" u="none" strike="noStrike">
                          <a:solidFill>
                            <a:srgbClr val="000000"/>
                          </a:solidFill>
                          <a:latin typeface="Calibri"/>
                        </a:rPr>
                        <a:t>7,777</a:t>
                      </a:r>
                    </a:p>
                  </a:txBody>
                  <a:tcPr marL="0" marR="0" marT="0" marB="0" anchor="b"/>
                </a:tc>
                <a:tc>
                  <a:txBody>
                    <a:bodyPr/>
                    <a:lstStyle/>
                    <a:p>
                      <a:pPr algn="ctr" fontAlgn="b"/>
                      <a:r>
                        <a:rPr lang="en-US" sz="2000" b="0" i="0" u="none" strike="noStrike">
                          <a:solidFill>
                            <a:srgbClr val="000000"/>
                          </a:solidFill>
                          <a:latin typeface="Calibri"/>
                        </a:rPr>
                        <a:t>8,016</a:t>
                      </a:r>
                    </a:p>
                  </a:txBody>
                  <a:tcPr marL="0" marR="0" marT="0" marB="0" anchor="b"/>
                </a:tc>
                <a:tc>
                  <a:txBody>
                    <a:bodyPr/>
                    <a:lstStyle/>
                    <a:p>
                      <a:pPr algn="ctr" fontAlgn="b"/>
                      <a:r>
                        <a:rPr lang="en-US" sz="2000" b="0" i="0" u="none" strike="noStrike">
                          <a:solidFill>
                            <a:srgbClr val="000000"/>
                          </a:solidFill>
                          <a:latin typeface="Calibri"/>
                        </a:rPr>
                        <a:t>12,300</a:t>
                      </a:r>
                    </a:p>
                  </a:txBody>
                  <a:tcPr marL="0" marR="0" marT="0" marB="0" anchor="b"/>
                </a:tc>
              </a:tr>
              <a:tr h="370840">
                <a:tc>
                  <a:txBody>
                    <a:bodyPr/>
                    <a:lstStyle/>
                    <a:p>
                      <a:pPr algn="ctr" fontAlgn="b"/>
                      <a:r>
                        <a:rPr lang="en-US" sz="2000" b="0" i="0" u="none" strike="noStrike">
                          <a:solidFill>
                            <a:srgbClr val="000000"/>
                          </a:solidFill>
                          <a:latin typeface="Calibri"/>
                        </a:rPr>
                        <a:t>7,342</a:t>
                      </a:r>
                    </a:p>
                  </a:txBody>
                  <a:tcPr marL="0" marR="0" marT="0" marB="0" anchor="b"/>
                </a:tc>
                <a:tc>
                  <a:txBody>
                    <a:bodyPr/>
                    <a:lstStyle/>
                    <a:p>
                      <a:pPr algn="ctr" fontAlgn="b"/>
                      <a:r>
                        <a:rPr lang="en-US" sz="2000" b="0" i="0" u="none" strike="noStrike">
                          <a:solidFill>
                            <a:srgbClr val="000000"/>
                          </a:solidFill>
                          <a:latin typeface="Calibri"/>
                        </a:rPr>
                        <a:t>7,535</a:t>
                      </a:r>
                    </a:p>
                  </a:txBody>
                  <a:tcPr marL="0" marR="0" marT="0" marB="0" anchor="b"/>
                </a:tc>
                <a:tc>
                  <a:txBody>
                    <a:bodyPr/>
                    <a:lstStyle/>
                    <a:p>
                      <a:pPr algn="ctr" fontAlgn="b"/>
                      <a:r>
                        <a:rPr lang="en-US" sz="2000" b="0" i="0" u="none" strike="noStrike">
                          <a:solidFill>
                            <a:srgbClr val="000000"/>
                          </a:solidFill>
                          <a:latin typeface="Calibri"/>
                        </a:rPr>
                        <a:t>11,559</a:t>
                      </a:r>
                    </a:p>
                  </a:txBody>
                  <a:tcPr marL="0" marR="0" marT="0" marB="0" anchor="b"/>
                </a:tc>
              </a:tr>
              <a:tr h="370840">
                <a:tc>
                  <a:txBody>
                    <a:bodyPr/>
                    <a:lstStyle/>
                    <a:p>
                      <a:pPr algn="ctr" fontAlgn="b"/>
                      <a:r>
                        <a:rPr lang="en-US" sz="2000" b="0" i="0" u="none" strike="noStrike">
                          <a:solidFill>
                            <a:srgbClr val="000000"/>
                          </a:solidFill>
                          <a:latin typeface="Calibri"/>
                        </a:rPr>
                        <a:t>5,736</a:t>
                      </a:r>
                    </a:p>
                  </a:txBody>
                  <a:tcPr marL="0" marR="0" marT="0" marB="0" anchor="b"/>
                </a:tc>
                <a:tc>
                  <a:txBody>
                    <a:bodyPr/>
                    <a:lstStyle/>
                    <a:p>
                      <a:pPr algn="ctr" fontAlgn="b"/>
                      <a:r>
                        <a:rPr lang="en-US" sz="2000" b="0" i="0" u="none" strike="noStrike">
                          <a:solidFill>
                            <a:srgbClr val="000000"/>
                          </a:solidFill>
                          <a:latin typeface="Calibri"/>
                        </a:rPr>
                        <a:t>4,674</a:t>
                      </a:r>
                    </a:p>
                  </a:txBody>
                  <a:tcPr marL="0" marR="0" marT="0" marB="0" anchor="b"/>
                </a:tc>
                <a:tc>
                  <a:txBody>
                    <a:bodyPr/>
                    <a:lstStyle/>
                    <a:p>
                      <a:pPr algn="ctr" fontAlgn="b"/>
                      <a:r>
                        <a:rPr lang="en-US" sz="2000" b="0" i="0" u="none" strike="noStrike">
                          <a:solidFill>
                            <a:srgbClr val="000000"/>
                          </a:solidFill>
                          <a:latin typeface="Calibri"/>
                        </a:rPr>
                        <a:t>10,644</a:t>
                      </a:r>
                    </a:p>
                  </a:txBody>
                  <a:tcPr marL="0" marR="0" marT="0" marB="0" anchor="b"/>
                </a:tc>
              </a:tr>
              <a:tr h="370840">
                <a:tc>
                  <a:txBody>
                    <a:bodyPr/>
                    <a:lstStyle/>
                    <a:p>
                      <a:pPr algn="ctr" fontAlgn="b"/>
                      <a:r>
                        <a:rPr lang="en-US" sz="2000" b="0" i="0" u="none" strike="noStrike">
                          <a:solidFill>
                            <a:srgbClr val="000000"/>
                          </a:solidFill>
                          <a:latin typeface="Calibri"/>
                        </a:rPr>
                        <a:t>5,601</a:t>
                      </a:r>
                    </a:p>
                  </a:txBody>
                  <a:tcPr marL="0" marR="0" marT="0" marB="0" anchor="b"/>
                </a:tc>
                <a:tc>
                  <a:txBody>
                    <a:bodyPr/>
                    <a:lstStyle/>
                    <a:p>
                      <a:pPr algn="ctr" fontAlgn="b"/>
                      <a:r>
                        <a:rPr lang="en-US" sz="2000" b="0" i="0" u="none" strike="noStrike">
                          <a:solidFill>
                            <a:srgbClr val="000000"/>
                          </a:solidFill>
                          <a:latin typeface="Calibri"/>
                        </a:rPr>
                        <a:t>4,531</a:t>
                      </a:r>
                    </a:p>
                  </a:txBody>
                  <a:tcPr marL="0" marR="0" marT="0" marB="0" anchor="b"/>
                </a:tc>
                <a:tc>
                  <a:txBody>
                    <a:bodyPr/>
                    <a:lstStyle/>
                    <a:p>
                      <a:pPr algn="ctr" fontAlgn="b"/>
                      <a:r>
                        <a:rPr lang="en-US" sz="2000" b="0" i="0" u="none" strike="noStrike">
                          <a:solidFill>
                            <a:srgbClr val="000000"/>
                          </a:solidFill>
                          <a:latin typeface="Calibri"/>
                        </a:rPr>
                        <a:t>9,760</a:t>
                      </a:r>
                    </a:p>
                  </a:txBody>
                  <a:tcPr marL="0" marR="0" marT="0" marB="0" anchor="b"/>
                </a:tc>
              </a:tr>
              <a:tr h="370840">
                <a:tc>
                  <a:txBody>
                    <a:bodyPr/>
                    <a:lstStyle/>
                    <a:p>
                      <a:pPr algn="ctr" fontAlgn="b"/>
                      <a:r>
                        <a:rPr lang="en-US" sz="2000" b="0" i="0" u="none" strike="noStrike">
                          <a:solidFill>
                            <a:srgbClr val="000000"/>
                          </a:solidFill>
                          <a:latin typeface="Calibri"/>
                        </a:rPr>
                        <a:t>5,323</a:t>
                      </a:r>
                    </a:p>
                  </a:txBody>
                  <a:tcPr marL="0" marR="0" marT="0" marB="0" anchor="b"/>
                </a:tc>
                <a:tc>
                  <a:txBody>
                    <a:bodyPr/>
                    <a:lstStyle/>
                    <a:p>
                      <a:pPr algn="ctr" fontAlgn="b"/>
                      <a:r>
                        <a:rPr lang="en-US" sz="2000" b="0" i="0" u="none" strike="noStrike">
                          <a:solidFill>
                            <a:srgbClr val="000000"/>
                          </a:solidFill>
                          <a:latin typeface="Calibri"/>
                        </a:rPr>
                        <a:t>4,338</a:t>
                      </a:r>
                    </a:p>
                  </a:txBody>
                  <a:tcPr marL="0" marR="0" marT="0" marB="0" anchor="b"/>
                </a:tc>
                <a:tc>
                  <a:txBody>
                    <a:bodyPr/>
                    <a:lstStyle/>
                    <a:p>
                      <a:pPr algn="ctr" fontAlgn="b"/>
                      <a:r>
                        <a:rPr lang="en-US" sz="2000" b="0" i="0" u="none" strike="noStrike">
                          <a:solidFill>
                            <a:srgbClr val="000000"/>
                          </a:solidFill>
                          <a:latin typeface="Calibri"/>
                        </a:rPr>
                        <a:t>8,778</a:t>
                      </a:r>
                    </a:p>
                  </a:txBody>
                  <a:tcPr marL="0" marR="0" marT="0" marB="0" anchor="b"/>
                </a:tc>
              </a:tr>
              <a:tr h="370840">
                <a:tc>
                  <a:txBody>
                    <a:bodyPr/>
                    <a:lstStyle/>
                    <a:p>
                      <a:pPr algn="ctr" fontAlgn="b"/>
                      <a:r>
                        <a:rPr lang="en-US" sz="2000" b="0" i="0" u="none" strike="noStrike">
                          <a:solidFill>
                            <a:srgbClr val="000000"/>
                          </a:solidFill>
                          <a:latin typeface="Calibri"/>
                        </a:rPr>
                        <a:t>4,134</a:t>
                      </a:r>
                    </a:p>
                  </a:txBody>
                  <a:tcPr marL="0" marR="0" marT="0" marB="0" anchor="b"/>
                </a:tc>
                <a:tc>
                  <a:txBody>
                    <a:bodyPr/>
                    <a:lstStyle/>
                    <a:p>
                      <a:pPr algn="ctr" fontAlgn="b"/>
                      <a:r>
                        <a:rPr lang="en-US" sz="2000" b="0" i="0" u="none" strike="noStrike">
                          <a:solidFill>
                            <a:srgbClr val="000000"/>
                          </a:solidFill>
                          <a:latin typeface="Calibri"/>
                        </a:rPr>
                        <a:t>3,841</a:t>
                      </a:r>
                    </a:p>
                  </a:txBody>
                  <a:tcPr marL="0" marR="0" marT="0" marB="0" anchor="b"/>
                </a:tc>
                <a:tc>
                  <a:txBody>
                    <a:bodyPr/>
                    <a:lstStyle/>
                    <a:p>
                      <a:pPr algn="ctr" fontAlgn="b"/>
                      <a:r>
                        <a:rPr lang="en-US" sz="2000" b="0" i="0" u="none" strike="noStrike">
                          <a:solidFill>
                            <a:srgbClr val="000000"/>
                          </a:solidFill>
                          <a:latin typeface="Calibri"/>
                        </a:rPr>
                        <a:t>8,505</a:t>
                      </a:r>
                    </a:p>
                  </a:txBody>
                  <a:tcPr marL="0" marR="0" marT="0" marB="0" anchor="b"/>
                </a:tc>
              </a:tr>
              <a:tr h="370840">
                <a:tc>
                  <a:txBody>
                    <a:bodyPr/>
                    <a:lstStyle/>
                    <a:p>
                      <a:pPr algn="ctr" fontAlgn="b"/>
                      <a:r>
                        <a:rPr lang="en-US" sz="2000" b="0" i="0" u="none" strike="noStrike">
                          <a:solidFill>
                            <a:srgbClr val="000000"/>
                          </a:solidFill>
                          <a:latin typeface="Calibri"/>
                        </a:rPr>
                        <a:t>2,810</a:t>
                      </a:r>
                    </a:p>
                  </a:txBody>
                  <a:tcPr marL="0" marR="0" marT="0" marB="0" anchor="b"/>
                </a:tc>
                <a:tc>
                  <a:txBody>
                    <a:bodyPr/>
                    <a:lstStyle/>
                    <a:p>
                      <a:pPr algn="ctr" fontAlgn="b"/>
                      <a:r>
                        <a:rPr lang="en-US" sz="2000" b="0" i="0" u="none" strike="noStrike">
                          <a:solidFill>
                            <a:srgbClr val="000000"/>
                          </a:solidFill>
                          <a:latin typeface="Calibri"/>
                        </a:rPr>
                        <a:t>3,780</a:t>
                      </a:r>
                    </a:p>
                  </a:txBody>
                  <a:tcPr marL="0" marR="0" marT="0" marB="0" anchor="b"/>
                </a:tc>
                <a:tc>
                  <a:txBody>
                    <a:bodyPr/>
                    <a:lstStyle/>
                    <a:p>
                      <a:pPr algn="ctr" fontAlgn="b"/>
                      <a:r>
                        <a:rPr lang="en-US" sz="2000" b="0" i="0" u="none" strike="noStrike" dirty="0">
                          <a:solidFill>
                            <a:srgbClr val="000000"/>
                          </a:solidFill>
                          <a:latin typeface="Calibri"/>
                        </a:rPr>
                        <a:t>7,645</a:t>
                      </a:r>
                    </a:p>
                  </a:txBody>
                  <a:tcPr marL="0" marR="0" marT="0" marB="0" anchor="b"/>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304800" y="3048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p:nvPr/>
        </p:nvGraphicFramePr>
        <p:xfrm>
          <a:off x="3886200" y="2209800"/>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nvGraphicFramePr>
        <p:xfrm>
          <a:off x="304800" y="3962400"/>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mtClean="0">
                <a:ea typeface="ＭＳ Ｐゴシック" pitchFamily="34" charset="-128"/>
              </a:rPr>
              <a:t>Background</a:t>
            </a:r>
          </a:p>
        </p:txBody>
      </p:sp>
      <p:sp>
        <p:nvSpPr>
          <p:cNvPr id="4099" name="Content Placeholder 2"/>
          <p:cNvSpPr>
            <a:spLocks noGrp="1"/>
          </p:cNvSpPr>
          <p:nvPr>
            <p:ph idx="1"/>
          </p:nvPr>
        </p:nvSpPr>
        <p:spPr>
          <a:xfrm>
            <a:off x="457200" y="1219200"/>
            <a:ext cx="8229600" cy="5638800"/>
          </a:xfrm>
        </p:spPr>
        <p:txBody>
          <a:bodyPr/>
          <a:lstStyle/>
          <a:p>
            <a:pPr eaLnBrk="1" hangingPunct="1"/>
            <a:r>
              <a:rPr lang="en-US" sz="2400" smtClean="0">
                <a:ea typeface="ＭＳ Ｐゴシック" pitchFamily="34" charset="-128"/>
              </a:rPr>
              <a:t>Google</a:t>
            </a:r>
          </a:p>
          <a:p>
            <a:pPr lvl="1" eaLnBrk="1" hangingPunct="1"/>
            <a:r>
              <a:rPr lang="en-US" sz="2400" smtClean="0">
                <a:ea typeface="ＭＳ Ｐゴシック" pitchFamily="34" charset="-128"/>
              </a:rPr>
              <a:t>Founded September 4 1998</a:t>
            </a:r>
          </a:p>
          <a:p>
            <a:pPr lvl="1" eaLnBrk="1" hangingPunct="1"/>
            <a:r>
              <a:rPr lang="en-US" sz="2400" smtClean="0">
                <a:ea typeface="ＭＳ Ｐゴシック" pitchFamily="34" charset="-128"/>
              </a:rPr>
              <a:t>Larry Page</a:t>
            </a:r>
          </a:p>
          <a:p>
            <a:pPr lvl="1" eaLnBrk="1" hangingPunct="1"/>
            <a:r>
              <a:rPr lang="en-US" sz="2400" smtClean="0">
                <a:ea typeface="ＭＳ Ｐゴシック" pitchFamily="34" charset="-128"/>
              </a:rPr>
              <a:t>Worth $23 billion</a:t>
            </a:r>
          </a:p>
          <a:p>
            <a:pPr lvl="1" eaLnBrk="1" hangingPunct="1"/>
            <a:r>
              <a:rPr lang="en-US" sz="2400" smtClean="0">
                <a:ea typeface="ＭＳ Ｐゴシック" pitchFamily="34" charset="-128"/>
              </a:rPr>
              <a:t>Internet search, e-mail, online mapping, office productivity, video sharing, social networking</a:t>
            </a:r>
          </a:p>
          <a:p>
            <a:pPr eaLnBrk="1" hangingPunct="1"/>
            <a:r>
              <a:rPr lang="en-US" sz="2400" smtClean="0">
                <a:ea typeface="ＭＳ Ｐゴシック" pitchFamily="34" charset="-128"/>
              </a:rPr>
              <a:t>Nielsen Ratings</a:t>
            </a:r>
          </a:p>
          <a:p>
            <a:pPr lvl="1" eaLnBrk="1" hangingPunct="1"/>
            <a:r>
              <a:rPr lang="en-US" sz="2400" smtClean="0">
                <a:ea typeface="ＭＳ Ｐゴシック" pitchFamily="34" charset="-128"/>
              </a:rPr>
              <a:t>Audience measurement systems </a:t>
            </a:r>
          </a:p>
          <a:p>
            <a:pPr lvl="1" eaLnBrk="1" hangingPunct="1"/>
            <a:r>
              <a:rPr lang="en-US" sz="2400" smtClean="0">
                <a:ea typeface="ＭＳ Ｐゴシック" pitchFamily="34" charset="-128"/>
              </a:rPr>
              <a:t>Gather Data through the extensive use of surveys </a:t>
            </a:r>
          </a:p>
          <a:p>
            <a:pPr eaLnBrk="1" hangingPunct="1"/>
            <a:r>
              <a:rPr lang="en-US" sz="2400" smtClean="0">
                <a:ea typeface="ＭＳ Ｐゴシック" pitchFamily="34" charset="-128"/>
              </a:rPr>
              <a:t>TV.com</a:t>
            </a:r>
          </a:p>
          <a:p>
            <a:pPr lvl="1" eaLnBrk="1" hangingPunct="1"/>
            <a:r>
              <a:rPr lang="en-US" sz="2400" smtClean="0">
                <a:ea typeface="ＭＳ Ｐゴシック" pitchFamily="34" charset="-128"/>
              </a:rPr>
              <a:t>Critic Ratings</a:t>
            </a:r>
          </a:p>
          <a:p>
            <a:pPr lvl="1" eaLnBrk="1" hangingPunct="1"/>
            <a:r>
              <a:rPr lang="en-US" sz="2400" smtClean="0">
                <a:ea typeface="ＭＳ Ｐゴシック" pitchFamily="34" charset="-128"/>
              </a:rPr>
              <a:t>Staff Writers </a:t>
            </a:r>
          </a:p>
          <a:p>
            <a:pPr lvl="1" eaLnBrk="1" hangingPunct="1"/>
            <a:r>
              <a:rPr lang="en-US" sz="2400" smtClean="0">
                <a:ea typeface="ＭＳ Ｐゴシック" pitchFamily="34" charset="-128"/>
              </a:rPr>
              <a:t>Scale of 1-10 </a:t>
            </a:r>
          </a:p>
          <a:p>
            <a:pPr lvl="1" eaLnBrk="1" hangingPunct="1"/>
            <a:endParaRPr lang="en-US" smtClean="0">
              <a:ea typeface="ＭＳ Ｐゴシック" pitchFamily="34" charset="-128"/>
            </a:endParaRPr>
          </a:p>
          <a:p>
            <a:pPr lvl="1" eaLnBrk="1" hangingPunct="1"/>
            <a:endParaRPr lang="en-US" smtClean="0">
              <a:ea typeface="ＭＳ Ｐゴシック" pitchFamily="34"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smtClean="0">
                <a:ea typeface="ＭＳ Ｐゴシック" pitchFamily="34" charset="-128"/>
              </a:rPr>
              <a:t>Chi Squared Test</a:t>
            </a:r>
          </a:p>
        </p:txBody>
      </p:sp>
      <p:graphicFrame>
        <p:nvGraphicFramePr>
          <p:cNvPr id="6" name="Content Placeholder 5"/>
          <p:cNvGraphicFramePr>
            <a:graphicFrameLocks noGrp="1"/>
          </p:cNvGraphicFramePr>
          <p:nvPr>
            <p:ph sz="half" idx="2"/>
          </p:nvPr>
        </p:nvGraphicFramePr>
        <p:xfrm>
          <a:off x="307975" y="1417638"/>
          <a:ext cx="8378825" cy="2311400"/>
        </p:xfrm>
        <a:graphic>
          <a:graphicData uri="http://schemas.openxmlformats.org/drawingml/2006/table">
            <a:tbl>
              <a:tblPr firstRow="1" firstCol="1" bandRow="1">
                <a:tableStyleId>{5C22544A-7EE6-4342-B048-85BDC9FD1C3A}</a:tableStyleId>
              </a:tblPr>
              <a:tblGrid>
                <a:gridCol w="2201616"/>
                <a:gridCol w="2059303"/>
                <a:gridCol w="2059303"/>
                <a:gridCol w="2059303"/>
              </a:tblGrid>
              <a:tr h="334962">
                <a:tc>
                  <a:txBody>
                    <a:bodyPr/>
                    <a:lstStyle/>
                    <a:p>
                      <a:pPr algn="ctr"/>
                      <a:r>
                        <a:rPr lang="en-US" dirty="0" smtClean="0"/>
                        <a:t>Observed</a:t>
                      </a:r>
                      <a:endParaRPr lang="en-US" dirty="0"/>
                    </a:p>
                  </a:txBody>
                  <a:tcPr/>
                </a:tc>
                <a:tc>
                  <a:txBody>
                    <a:bodyPr/>
                    <a:lstStyle/>
                    <a:p>
                      <a:pPr algn="ctr"/>
                      <a:r>
                        <a:rPr lang="en-US" dirty="0" smtClean="0"/>
                        <a:t>NBC</a:t>
                      </a:r>
                      <a:endParaRPr lang="en-US" dirty="0"/>
                    </a:p>
                  </a:txBody>
                  <a:tcPr/>
                </a:tc>
                <a:tc>
                  <a:txBody>
                    <a:bodyPr/>
                    <a:lstStyle/>
                    <a:p>
                      <a:pPr algn="ctr"/>
                      <a:r>
                        <a:rPr lang="en-US" dirty="0" smtClean="0"/>
                        <a:t>ABC</a:t>
                      </a:r>
                      <a:endParaRPr lang="en-US" dirty="0"/>
                    </a:p>
                  </a:txBody>
                  <a:tcPr/>
                </a:tc>
                <a:tc>
                  <a:txBody>
                    <a:bodyPr/>
                    <a:lstStyle/>
                    <a:p>
                      <a:pPr algn="ctr"/>
                      <a:r>
                        <a:rPr lang="en-US" dirty="0" smtClean="0"/>
                        <a:t>CBS</a:t>
                      </a:r>
                      <a:endParaRPr lang="en-US" dirty="0"/>
                    </a:p>
                  </a:txBody>
                  <a:tcPr/>
                </a:tc>
              </a:tr>
              <a:tr h="515951">
                <a:tc>
                  <a:txBody>
                    <a:bodyPr/>
                    <a:lstStyle/>
                    <a:p>
                      <a:pPr algn="ctr"/>
                      <a:r>
                        <a:rPr lang="en-US" dirty="0" smtClean="0"/>
                        <a:t>X&lt;</a:t>
                      </a:r>
                      <a:r>
                        <a:rPr lang="en-US" baseline="0" dirty="0" smtClean="0"/>
                        <a:t> 5 million</a:t>
                      </a:r>
                      <a:endParaRPr lang="en-US" dirty="0"/>
                    </a:p>
                  </a:txBody>
                  <a:tcPr/>
                </a:tc>
                <a:tc>
                  <a:txBody>
                    <a:bodyPr/>
                    <a:lstStyle/>
                    <a:p>
                      <a:pPr algn="ctr"/>
                      <a:r>
                        <a:rPr lang="en-US" dirty="0" smtClean="0"/>
                        <a:t>2</a:t>
                      </a:r>
                      <a:endParaRPr lang="en-US" dirty="0"/>
                    </a:p>
                  </a:txBody>
                  <a:tcPr/>
                </a:tc>
                <a:tc>
                  <a:txBody>
                    <a:bodyPr/>
                    <a:lstStyle/>
                    <a:p>
                      <a:pPr algn="ctr"/>
                      <a:r>
                        <a:rPr lang="en-US" dirty="0" smtClean="0"/>
                        <a:t>5</a:t>
                      </a:r>
                      <a:endParaRPr lang="en-US" dirty="0"/>
                    </a:p>
                  </a:txBody>
                  <a:tcPr/>
                </a:tc>
                <a:tc>
                  <a:txBody>
                    <a:bodyPr/>
                    <a:lstStyle/>
                    <a:p>
                      <a:pPr algn="ctr"/>
                      <a:r>
                        <a:rPr lang="en-US" dirty="0" smtClean="0"/>
                        <a:t>0</a:t>
                      </a:r>
                      <a:endParaRPr lang="en-US" dirty="0"/>
                    </a:p>
                  </a:txBody>
                  <a:tcPr/>
                </a:tc>
              </a:tr>
              <a:tr h="515951">
                <a:tc>
                  <a:txBody>
                    <a:bodyPr/>
                    <a:lstStyle/>
                    <a:p>
                      <a:pPr algn="ctr"/>
                      <a:r>
                        <a:rPr lang="en-US" dirty="0" smtClean="0"/>
                        <a:t>5</a:t>
                      </a:r>
                      <a:r>
                        <a:rPr lang="en-US" baseline="0" dirty="0" smtClean="0"/>
                        <a:t> million</a:t>
                      </a:r>
                    </a:p>
                    <a:p>
                      <a:pPr algn="ctr"/>
                      <a:r>
                        <a:rPr lang="en-US" baseline="0" dirty="0" smtClean="0"/>
                        <a:t>&lt; X&lt;</a:t>
                      </a:r>
                    </a:p>
                    <a:p>
                      <a:pPr algn="ctr"/>
                      <a:r>
                        <a:rPr lang="en-US" baseline="0" dirty="0" smtClean="0"/>
                        <a:t>10 million</a:t>
                      </a:r>
                      <a:endParaRPr lang="en-US" dirty="0"/>
                    </a:p>
                  </a:txBody>
                  <a:tcPr/>
                </a:tc>
                <a:tc>
                  <a:txBody>
                    <a:bodyPr/>
                    <a:lstStyle/>
                    <a:p>
                      <a:pPr algn="ctr"/>
                      <a:r>
                        <a:rPr lang="en-US" dirty="0" smtClean="0"/>
                        <a:t>6</a:t>
                      </a:r>
                      <a:endParaRPr lang="en-US" dirty="0"/>
                    </a:p>
                  </a:txBody>
                  <a:tcPr/>
                </a:tc>
                <a:tc>
                  <a:txBody>
                    <a:bodyPr/>
                    <a:lstStyle/>
                    <a:p>
                      <a:pPr algn="ctr"/>
                      <a:r>
                        <a:rPr lang="en-US" dirty="0" smtClean="0"/>
                        <a:t>3</a:t>
                      </a:r>
                      <a:endParaRPr lang="en-US" dirty="0"/>
                    </a:p>
                  </a:txBody>
                  <a:tcPr/>
                </a:tc>
                <a:tc>
                  <a:txBody>
                    <a:bodyPr/>
                    <a:lstStyle/>
                    <a:p>
                      <a:pPr algn="ctr"/>
                      <a:r>
                        <a:rPr lang="en-US" dirty="0" smtClean="0"/>
                        <a:t>4</a:t>
                      </a:r>
                      <a:endParaRPr lang="en-US" dirty="0"/>
                    </a:p>
                  </a:txBody>
                  <a:tcPr/>
                </a:tc>
              </a:tr>
              <a:tr h="515951">
                <a:tc>
                  <a:txBody>
                    <a:bodyPr/>
                    <a:lstStyle/>
                    <a:p>
                      <a:pPr algn="ctr"/>
                      <a:r>
                        <a:rPr lang="en-US" dirty="0" smtClean="0"/>
                        <a:t>X&lt; 10 Million</a:t>
                      </a:r>
                      <a:endParaRPr lang="en-US" dirty="0"/>
                    </a:p>
                  </a:txBody>
                  <a:tcPr/>
                </a:tc>
                <a:tc>
                  <a:txBody>
                    <a:bodyPr/>
                    <a:lstStyle/>
                    <a:p>
                      <a:pPr algn="ctr"/>
                      <a:r>
                        <a:rPr lang="en-US" dirty="0" smtClean="0"/>
                        <a:t>2</a:t>
                      </a:r>
                      <a:endParaRPr lang="en-US" dirty="0"/>
                    </a:p>
                  </a:txBody>
                  <a:tcPr/>
                </a:tc>
                <a:tc>
                  <a:txBody>
                    <a:bodyPr/>
                    <a:lstStyle/>
                    <a:p>
                      <a:pPr algn="ctr"/>
                      <a:r>
                        <a:rPr lang="en-US" dirty="0" smtClean="0"/>
                        <a:t>2</a:t>
                      </a:r>
                      <a:endParaRPr lang="en-US" dirty="0"/>
                    </a:p>
                  </a:txBody>
                  <a:tcPr/>
                </a:tc>
                <a:tc>
                  <a:txBody>
                    <a:bodyPr/>
                    <a:lstStyle/>
                    <a:p>
                      <a:pPr algn="ctr"/>
                      <a:r>
                        <a:rPr lang="en-US" dirty="0" smtClean="0"/>
                        <a:t>6</a:t>
                      </a:r>
                      <a:endParaRPr lang="en-US" dirty="0"/>
                    </a:p>
                  </a:txBody>
                  <a:tcPr/>
                </a:tc>
              </a:tr>
            </a:tbl>
          </a:graphicData>
        </a:graphic>
      </p:graphicFrame>
      <p:graphicFrame>
        <p:nvGraphicFramePr>
          <p:cNvPr id="10" name="Content Placeholder 5"/>
          <p:cNvGraphicFramePr>
            <a:graphicFrameLocks/>
          </p:cNvGraphicFramePr>
          <p:nvPr/>
        </p:nvGraphicFramePr>
        <p:xfrm>
          <a:off x="304800" y="4114800"/>
          <a:ext cx="8531225" cy="2436813"/>
        </p:xfrm>
        <a:graphic>
          <a:graphicData uri="http://schemas.openxmlformats.org/drawingml/2006/table">
            <a:tbl>
              <a:tblPr firstRow="1" firstCol="1" bandRow="1">
                <a:tableStyleId>{5C22544A-7EE6-4342-B048-85BDC9FD1C3A}</a:tableStyleId>
              </a:tblPr>
              <a:tblGrid>
                <a:gridCol w="2241657"/>
                <a:gridCol w="2096756"/>
                <a:gridCol w="2096756"/>
                <a:gridCol w="2096756"/>
              </a:tblGrid>
              <a:tr h="334962">
                <a:tc>
                  <a:txBody>
                    <a:bodyPr/>
                    <a:lstStyle/>
                    <a:p>
                      <a:pPr algn="ctr"/>
                      <a:r>
                        <a:rPr lang="en-US" dirty="0" smtClean="0"/>
                        <a:t>Expected</a:t>
                      </a:r>
                      <a:endParaRPr lang="en-US" dirty="0"/>
                    </a:p>
                  </a:txBody>
                  <a:tcPr/>
                </a:tc>
                <a:tc>
                  <a:txBody>
                    <a:bodyPr/>
                    <a:lstStyle/>
                    <a:p>
                      <a:pPr algn="ctr"/>
                      <a:r>
                        <a:rPr lang="en-US" dirty="0" smtClean="0"/>
                        <a:t>NBC</a:t>
                      </a:r>
                      <a:endParaRPr lang="en-US" dirty="0"/>
                    </a:p>
                  </a:txBody>
                  <a:tcPr/>
                </a:tc>
                <a:tc>
                  <a:txBody>
                    <a:bodyPr/>
                    <a:lstStyle/>
                    <a:p>
                      <a:pPr algn="ctr"/>
                      <a:r>
                        <a:rPr lang="en-US" dirty="0" smtClean="0"/>
                        <a:t>ABC</a:t>
                      </a:r>
                      <a:endParaRPr lang="en-US" dirty="0"/>
                    </a:p>
                  </a:txBody>
                  <a:tcPr/>
                </a:tc>
                <a:tc>
                  <a:txBody>
                    <a:bodyPr/>
                    <a:lstStyle/>
                    <a:p>
                      <a:pPr algn="ctr"/>
                      <a:r>
                        <a:rPr lang="en-US" dirty="0" smtClean="0"/>
                        <a:t>CBS</a:t>
                      </a:r>
                      <a:endParaRPr lang="en-US" dirty="0"/>
                    </a:p>
                  </a:txBody>
                  <a:tcPr/>
                </a:tc>
              </a:tr>
              <a:tr h="515951">
                <a:tc>
                  <a:txBody>
                    <a:bodyPr/>
                    <a:lstStyle/>
                    <a:p>
                      <a:pPr algn="ctr"/>
                      <a:r>
                        <a:rPr lang="en-US" dirty="0" smtClean="0"/>
                        <a:t>X&lt;</a:t>
                      </a:r>
                      <a:r>
                        <a:rPr lang="en-US" baseline="0" dirty="0" smtClean="0"/>
                        <a:t> 5 million</a:t>
                      </a:r>
                      <a:endParaRPr lang="en-US" dirty="0"/>
                    </a:p>
                  </a:txBody>
                  <a:tcPr/>
                </a:tc>
                <a:tc>
                  <a:txBody>
                    <a:bodyPr/>
                    <a:lstStyle/>
                    <a:p>
                      <a:pPr algn="ctr"/>
                      <a:r>
                        <a:rPr lang="en-US" dirty="0" smtClean="0"/>
                        <a:t>2.333</a:t>
                      </a: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2.333</a:t>
                      </a:r>
                    </a:p>
                    <a:p>
                      <a:pPr algn="ctr"/>
                      <a:endParaRPr 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2.333</a:t>
                      </a:r>
                    </a:p>
                    <a:p>
                      <a:pPr algn="ctr"/>
                      <a:endParaRPr lang="en-US" dirty="0"/>
                    </a:p>
                  </a:txBody>
                  <a:tcPr/>
                </a:tc>
              </a:tr>
              <a:tr h="515951">
                <a:tc>
                  <a:txBody>
                    <a:bodyPr/>
                    <a:lstStyle/>
                    <a:p>
                      <a:pPr algn="ctr"/>
                      <a:r>
                        <a:rPr lang="en-US" dirty="0" smtClean="0"/>
                        <a:t>5</a:t>
                      </a:r>
                      <a:r>
                        <a:rPr lang="en-US" baseline="0" dirty="0" smtClean="0"/>
                        <a:t> million</a:t>
                      </a:r>
                    </a:p>
                    <a:p>
                      <a:pPr algn="ctr"/>
                      <a:r>
                        <a:rPr lang="en-US" baseline="0" dirty="0" smtClean="0"/>
                        <a:t>&lt; X&lt;</a:t>
                      </a:r>
                    </a:p>
                    <a:p>
                      <a:pPr algn="ctr"/>
                      <a:r>
                        <a:rPr lang="en-US" baseline="0" dirty="0" smtClean="0"/>
                        <a:t>10 million</a:t>
                      </a:r>
                      <a:endParaRPr lang="en-US" dirty="0"/>
                    </a:p>
                  </a:txBody>
                  <a:tcPr/>
                </a:tc>
                <a:tc>
                  <a:txBody>
                    <a:bodyPr/>
                    <a:lstStyle/>
                    <a:p>
                      <a:pPr algn="ctr"/>
                      <a:r>
                        <a:rPr lang="en-US" dirty="0" smtClean="0"/>
                        <a:t>4.333</a:t>
                      </a:r>
                      <a:endParaRPr lang="en-US" dirty="0"/>
                    </a:p>
                  </a:txBody>
                  <a:tcPr/>
                </a:tc>
                <a:tc>
                  <a:txBody>
                    <a:bodyPr/>
                    <a:lstStyle/>
                    <a:p>
                      <a:pPr algn="ctr"/>
                      <a:r>
                        <a:rPr lang="en-US" dirty="0" smtClean="0"/>
                        <a:t>4.333</a:t>
                      </a:r>
                      <a:endParaRPr lang="en-US" dirty="0"/>
                    </a:p>
                  </a:txBody>
                  <a:tcPr/>
                </a:tc>
                <a:tc>
                  <a:txBody>
                    <a:bodyPr/>
                    <a:lstStyle/>
                    <a:p>
                      <a:pPr algn="ctr"/>
                      <a:r>
                        <a:rPr lang="en-US" dirty="0" smtClean="0"/>
                        <a:t>4.333</a:t>
                      </a:r>
                      <a:endParaRPr lang="en-US" dirty="0"/>
                    </a:p>
                  </a:txBody>
                  <a:tcPr/>
                </a:tc>
              </a:tr>
              <a:tr h="515951">
                <a:tc>
                  <a:txBody>
                    <a:bodyPr/>
                    <a:lstStyle/>
                    <a:p>
                      <a:pPr algn="ctr"/>
                      <a:r>
                        <a:rPr lang="en-US" dirty="0" smtClean="0"/>
                        <a:t>X&lt; 10 Million</a:t>
                      </a:r>
                      <a:endParaRPr lang="en-US" dirty="0"/>
                    </a:p>
                  </a:txBody>
                  <a:tcPr/>
                </a:tc>
                <a:tc>
                  <a:txBody>
                    <a:bodyPr/>
                    <a:lstStyle/>
                    <a:p>
                      <a:pPr algn="ctr"/>
                      <a:r>
                        <a:rPr lang="en-US" dirty="0" smtClean="0"/>
                        <a:t>3.333</a:t>
                      </a:r>
                      <a:endParaRPr lang="en-US" dirty="0"/>
                    </a:p>
                  </a:txBody>
                  <a:tcPr/>
                </a:tc>
                <a:tc>
                  <a:txBody>
                    <a:bodyPr/>
                    <a:lstStyle/>
                    <a:p>
                      <a:pPr algn="ctr"/>
                      <a:r>
                        <a:rPr lang="en-US" dirty="0" smtClean="0"/>
                        <a:t>3.333</a:t>
                      </a:r>
                      <a:endParaRPr lang="en-US" dirty="0"/>
                    </a:p>
                  </a:txBody>
                  <a:tcPr/>
                </a:tc>
                <a:tc>
                  <a:txBody>
                    <a:bodyPr/>
                    <a:lstStyle/>
                    <a:p>
                      <a:pPr algn="ctr"/>
                      <a:r>
                        <a:rPr lang="en-US" dirty="0" smtClean="0"/>
                        <a:t>3.333</a:t>
                      </a:r>
                      <a:endParaRPr lang="en-US" dirty="0"/>
                    </a:p>
                  </a:txBody>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ea typeface="ＭＳ Ｐゴシック" pitchFamily="34" charset="-128"/>
              </a:rPr>
              <a:t>Assumption</a:t>
            </a:r>
          </a:p>
        </p:txBody>
      </p:sp>
      <p:sp>
        <p:nvSpPr>
          <p:cNvPr id="32771" name="Content Placeholder 2"/>
          <p:cNvSpPr>
            <a:spLocks noGrp="1"/>
          </p:cNvSpPr>
          <p:nvPr>
            <p:ph sz="half" idx="1"/>
          </p:nvPr>
        </p:nvSpPr>
        <p:spPr>
          <a:xfrm>
            <a:off x="457200" y="1600200"/>
            <a:ext cx="4191000" cy="4525963"/>
          </a:xfrm>
        </p:spPr>
        <p:txBody>
          <a:bodyPr/>
          <a:lstStyle/>
          <a:p>
            <a:pPr marL="742950" indent="-742950">
              <a:buFont typeface="Calibri" pitchFamily="34" charset="0"/>
              <a:buAutoNum type="arabicPeriod"/>
            </a:pPr>
            <a:r>
              <a:rPr lang="en-US" sz="3600" smtClean="0">
                <a:ea typeface="ＭＳ Ｐゴシック" pitchFamily="34" charset="-128"/>
              </a:rPr>
              <a:t>SRS</a:t>
            </a:r>
          </a:p>
          <a:p>
            <a:pPr marL="742950" indent="-742950">
              <a:buFont typeface="Calibri" pitchFamily="34" charset="0"/>
              <a:buAutoNum type="arabicPeriod"/>
            </a:pPr>
            <a:endParaRPr lang="en-US" sz="3600" smtClean="0">
              <a:ea typeface="ＭＳ Ｐゴシック" pitchFamily="34" charset="-128"/>
            </a:endParaRPr>
          </a:p>
          <a:p>
            <a:pPr marL="742950" indent="-742950">
              <a:buFont typeface="Calibri" pitchFamily="34" charset="0"/>
              <a:buAutoNum type="arabicPeriod"/>
            </a:pPr>
            <a:endParaRPr lang="en-US" sz="3600" smtClean="0">
              <a:ea typeface="ＭＳ Ｐゴシック" pitchFamily="34" charset="-128"/>
            </a:endParaRPr>
          </a:p>
          <a:p>
            <a:pPr marL="742950" indent="-742950">
              <a:buFont typeface="Calibri" pitchFamily="34" charset="0"/>
              <a:buAutoNum type="arabicPeriod"/>
            </a:pPr>
            <a:r>
              <a:rPr lang="en-US" sz="3600" smtClean="0">
                <a:ea typeface="ＭＳ Ｐゴシック" pitchFamily="34" charset="-128"/>
              </a:rPr>
              <a:t>Sample size large enough so that all expected counts are ≥ 5</a:t>
            </a:r>
          </a:p>
        </p:txBody>
      </p:sp>
      <p:sp>
        <p:nvSpPr>
          <p:cNvPr id="32772" name="Content Placeholder 3"/>
          <p:cNvSpPr>
            <a:spLocks noGrp="1"/>
          </p:cNvSpPr>
          <p:nvPr>
            <p:ph sz="half" idx="2"/>
          </p:nvPr>
        </p:nvSpPr>
        <p:spPr/>
        <p:txBody>
          <a:bodyPr/>
          <a:lstStyle/>
          <a:p>
            <a:pPr marL="514350" indent="-514350">
              <a:buFont typeface="Calibri" pitchFamily="34" charset="0"/>
              <a:buAutoNum type="arabicPeriod"/>
            </a:pPr>
            <a:r>
              <a:rPr lang="en-US" sz="3200" smtClean="0">
                <a:ea typeface="ＭＳ Ｐゴシック" pitchFamily="34" charset="-128"/>
              </a:rPr>
              <a:t>Assumed for the purpose of the analysis</a:t>
            </a:r>
          </a:p>
          <a:p>
            <a:pPr marL="514350" indent="-514350">
              <a:buFont typeface="Calibri" pitchFamily="34" charset="0"/>
              <a:buAutoNum type="arabicPeriod"/>
            </a:pPr>
            <a:endParaRPr lang="en-US" sz="3200" smtClean="0">
              <a:ea typeface="ＭＳ Ｐゴシック" pitchFamily="34" charset="-128"/>
            </a:endParaRPr>
          </a:p>
          <a:p>
            <a:pPr marL="514350" indent="-514350">
              <a:buFont typeface="Calibri" pitchFamily="34" charset="0"/>
              <a:buAutoNum type="arabicPeriod"/>
            </a:pPr>
            <a:r>
              <a:rPr lang="en-US" sz="3200" smtClean="0">
                <a:ea typeface="ＭＳ Ｐゴシック" pitchFamily="34" charset="-128"/>
              </a:rPr>
              <a:t>Assumed (sure, why not….. Catch 22 for this one)</a:t>
            </a:r>
            <a:endParaRPr lang="en-US" smtClean="0">
              <a:ea typeface="ＭＳ Ｐゴシック" pitchFamily="34"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smtClean="0">
                <a:ea typeface="ＭＳ Ｐゴシック" pitchFamily="34" charset="-128"/>
              </a:rPr>
              <a:t>Chi Squared Test</a:t>
            </a:r>
          </a:p>
        </p:txBody>
      </p:sp>
      <p:sp>
        <p:nvSpPr>
          <p:cNvPr id="33795" name="Content Placeholder 3"/>
          <p:cNvSpPr>
            <a:spLocks noGrp="1"/>
          </p:cNvSpPr>
          <p:nvPr>
            <p:ph sz="half" idx="1"/>
          </p:nvPr>
        </p:nvSpPr>
        <p:spPr>
          <a:xfrm>
            <a:off x="457200" y="1546225"/>
            <a:ext cx="8001000" cy="4525963"/>
          </a:xfrm>
        </p:spPr>
        <p:txBody>
          <a:bodyPr/>
          <a:lstStyle/>
          <a:p>
            <a:pPr eaLnBrk="1" hangingPunct="1">
              <a:buFont typeface="Arial" charset="0"/>
              <a:buNone/>
            </a:pPr>
            <a:r>
              <a:rPr lang="en-US" sz="2400" smtClean="0">
                <a:ea typeface="ＭＳ Ｐゴシック" pitchFamily="34" charset="-128"/>
              </a:rPr>
              <a:t>H</a:t>
            </a:r>
            <a:r>
              <a:rPr lang="en-US" sz="2400" baseline="-25000" smtClean="0">
                <a:ea typeface="ＭＳ Ｐゴシック" pitchFamily="34" charset="-128"/>
              </a:rPr>
              <a:t>0 </a:t>
            </a:r>
            <a:r>
              <a:rPr lang="en-US" sz="2400" smtClean="0">
                <a:ea typeface="ＭＳ Ｐゴシック" pitchFamily="34" charset="-128"/>
              </a:rPr>
              <a:t>: There is no association between the network that a show is on and the number of viewers of that show.</a:t>
            </a:r>
          </a:p>
          <a:p>
            <a:pPr eaLnBrk="1" hangingPunct="1">
              <a:buFont typeface="Arial" charset="0"/>
              <a:buNone/>
            </a:pPr>
            <a:r>
              <a:rPr lang="en-US" sz="2400" smtClean="0">
                <a:ea typeface="ＭＳ Ｐゴシック" pitchFamily="34" charset="-128"/>
              </a:rPr>
              <a:t>H</a:t>
            </a:r>
            <a:r>
              <a:rPr lang="en-US" sz="2400" baseline="-25000" smtClean="0">
                <a:ea typeface="ＭＳ Ｐゴシック" pitchFamily="34" charset="-128"/>
              </a:rPr>
              <a:t>A </a:t>
            </a:r>
            <a:r>
              <a:rPr lang="en-US" sz="2400" smtClean="0">
                <a:ea typeface="ＭＳ Ｐゴシック" pitchFamily="34" charset="-128"/>
              </a:rPr>
              <a:t>: There is an association between the network that a show is on and the number of viewers of that show.</a:t>
            </a:r>
          </a:p>
          <a:p>
            <a:pPr eaLnBrk="1" hangingPunct="1">
              <a:buFont typeface="Arial" charset="0"/>
              <a:buNone/>
            </a:pPr>
            <a:endParaRPr lang="en-US" sz="2400" smtClean="0">
              <a:ea typeface="ＭＳ Ｐゴシック" pitchFamily="34" charset="-128"/>
            </a:endParaRPr>
          </a:p>
          <a:p>
            <a:pPr algn="ctr" eaLnBrk="1" hangingPunct="1">
              <a:buFont typeface="Arial" charset="0"/>
              <a:buNone/>
            </a:pPr>
            <a:r>
              <a:rPr lang="en-US" sz="2400" smtClean="0">
                <a:ea typeface="ＭＳ Ｐゴシック" pitchFamily="34" charset="-128"/>
              </a:rPr>
              <a:t>X</a:t>
            </a:r>
            <a:r>
              <a:rPr lang="en-US" sz="2400" baseline="30000" smtClean="0">
                <a:ea typeface="ＭＳ Ｐゴシック" pitchFamily="34" charset="-128"/>
              </a:rPr>
              <a:t>2</a:t>
            </a:r>
            <a:r>
              <a:rPr lang="en-US" sz="2400" smtClean="0">
                <a:ea typeface="ＭＳ Ｐゴシック" pitchFamily="34" charset="-128"/>
              </a:rPr>
              <a:t> = </a:t>
            </a:r>
            <a:r>
              <a:rPr lang="el-GR" sz="2400" smtClean="0">
                <a:ea typeface="ＭＳ Ｐゴシック" pitchFamily="34" charset="-128"/>
              </a:rPr>
              <a:t>Σ</a:t>
            </a:r>
            <a:r>
              <a:rPr lang="en-US" sz="2400" smtClean="0">
                <a:ea typeface="ＭＳ Ｐゴシック" pitchFamily="34" charset="-128"/>
              </a:rPr>
              <a:t>                               =</a:t>
            </a:r>
          </a:p>
          <a:p>
            <a:pPr algn="ctr" eaLnBrk="1" hangingPunct="1">
              <a:buFont typeface="Arial" charset="0"/>
              <a:buNone/>
            </a:pPr>
            <a:r>
              <a:rPr lang="en-US" sz="2400" smtClean="0">
                <a:ea typeface="ＭＳ Ｐゴシック" pitchFamily="34" charset="-128"/>
              </a:rPr>
              <a:t>                                            = 9.7</a:t>
            </a:r>
          </a:p>
          <a:p>
            <a:pPr algn="ctr" eaLnBrk="1" hangingPunct="1">
              <a:buFont typeface="Arial" charset="0"/>
              <a:buNone/>
            </a:pPr>
            <a:r>
              <a:rPr lang="en-US" sz="2400" smtClean="0">
                <a:ea typeface="ＭＳ Ｐゴシック" pitchFamily="34" charset="-128"/>
              </a:rPr>
              <a:t>P(X</a:t>
            </a:r>
            <a:r>
              <a:rPr lang="en-US" sz="2400" baseline="30000" smtClean="0">
                <a:ea typeface="ＭＳ Ｐゴシック" pitchFamily="34" charset="-128"/>
              </a:rPr>
              <a:t>2</a:t>
            </a:r>
            <a:r>
              <a:rPr lang="en-US" sz="2400" smtClean="0">
                <a:ea typeface="ＭＳ Ｐゴシック" pitchFamily="34" charset="-128"/>
              </a:rPr>
              <a:t> &gt; 9.7 | df = 4) = .0457</a:t>
            </a:r>
          </a:p>
          <a:p>
            <a:pPr eaLnBrk="1" hangingPunct="1">
              <a:buFont typeface="Arial" charset="0"/>
              <a:buNone/>
            </a:pPr>
            <a:endParaRPr lang="en-US" sz="2400" smtClean="0">
              <a:ea typeface="ＭＳ Ｐゴシック" pitchFamily="34" charset="-128"/>
            </a:endParaRPr>
          </a:p>
        </p:txBody>
      </p:sp>
      <p:grpSp>
        <p:nvGrpSpPr>
          <p:cNvPr id="33796" name="Group 13"/>
          <p:cNvGrpSpPr>
            <a:grpSpLocks/>
          </p:cNvGrpSpPr>
          <p:nvPr/>
        </p:nvGrpSpPr>
        <p:grpSpPr bwMode="auto">
          <a:xfrm>
            <a:off x="2971800" y="3581400"/>
            <a:ext cx="3124200" cy="919163"/>
            <a:chOff x="762000" y="3657600"/>
            <a:chExt cx="3124200" cy="919163"/>
          </a:xfrm>
        </p:grpSpPr>
        <p:sp>
          <p:nvSpPr>
            <p:cNvPr id="33799" name="TextBox 10"/>
            <p:cNvSpPr txBox="1">
              <a:spLocks noChangeArrowheads="1"/>
            </p:cNvSpPr>
            <p:nvPr/>
          </p:nvSpPr>
          <p:spPr bwMode="auto">
            <a:xfrm>
              <a:off x="1676400" y="3657600"/>
              <a:ext cx="2209800" cy="461793"/>
            </a:xfrm>
            <a:prstGeom prst="rect">
              <a:avLst/>
            </a:prstGeom>
            <a:noFill/>
            <a:ln w="9525">
              <a:noFill/>
              <a:miter lim="800000"/>
              <a:headEnd/>
              <a:tailEnd/>
            </a:ln>
          </p:spPr>
          <p:txBody>
            <a:bodyPr>
              <a:spAutoFit/>
            </a:bodyPr>
            <a:lstStyle/>
            <a:p>
              <a:r>
                <a:rPr lang="en-US" sz="1200" u="sng"/>
                <a:t>(observed – expected)</a:t>
              </a:r>
              <a:r>
                <a:rPr lang="en-US" sz="1200" baseline="30000"/>
                <a:t>2</a:t>
              </a:r>
              <a:endParaRPr lang="en-US" sz="1200"/>
            </a:p>
            <a:p>
              <a:r>
                <a:rPr lang="en-US" sz="1200"/>
                <a:t>         expected</a:t>
              </a:r>
            </a:p>
          </p:txBody>
        </p:sp>
        <p:sp>
          <p:nvSpPr>
            <p:cNvPr id="33800" name="TextBox 11"/>
            <p:cNvSpPr txBox="1">
              <a:spLocks noChangeArrowheads="1"/>
            </p:cNvSpPr>
            <p:nvPr/>
          </p:nvSpPr>
          <p:spPr bwMode="auto">
            <a:xfrm>
              <a:off x="762000" y="4110503"/>
              <a:ext cx="990600" cy="461793"/>
            </a:xfrm>
            <a:prstGeom prst="rect">
              <a:avLst/>
            </a:prstGeom>
            <a:noFill/>
            <a:ln w="9525">
              <a:noFill/>
              <a:miter lim="800000"/>
              <a:headEnd/>
              <a:tailEnd/>
            </a:ln>
          </p:spPr>
          <p:txBody>
            <a:bodyPr>
              <a:spAutoFit/>
            </a:bodyPr>
            <a:lstStyle/>
            <a:p>
              <a:r>
                <a:rPr lang="en-US" sz="1200" u="sng"/>
                <a:t>(2 – 2.333)</a:t>
              </a:r>
              <a:r>
                <a:rPr lang="en-US" sz="1200" baseline="30000"/>
                <a:t>2</a:t>
              </a:r>
              <a:endParaRPr lang="en-US" sz="1200"/>
            </a:p>
            <a:p>
              <a:r>
                <a:rPr lang="en-US" sz="1200"/>
                <a:t>    2.333</a:t>
              </a:r>
            </a:p>
          </p:txBody>
        </p:sp>
        <p:sp>
          <p:nvSpPr>
            <p:cNvPr id="33801" name="TextBox 12"/>
            <p:cNvSpPr txBox="1">
              <a:spLocks noChangeArrowheads="1"/>
            </p:cNvSpPr>
            <p:nvPr/>
          </p:nvSpPr>
          <p:spPr bwMode="auto">
            <a:xfrm>
              <a:off x="1828800" y="4114970"/>
              <a:ext cx="1676400" cy="461793"/>
            </a:xfrm>
            <a:prstGeom prst="rect">
              <a:avLst/>
            </a:prstGeom>
            <a:noFill/>
            <a:ln w="9525">
              <a:noFill/>
              <a:miter lim="800000"/>
              <a:headEnd/>
              <a:tailEnd/>
            </a:ln>
          </p:spPr>
          <p:txBody>
            <a:bodyPr>
              <a:spAutoFit/>
            </a:bodyPr>
            <a:lstStyle/>
            <a:p>
              <a:r>
                <a:rPr lang="en-US" sz="1200" u="sng"/>
                <a:t>(5 – 2.333)</a:t>
              </a:r>
              <a:r>
                <a:rPr lang="en-US" sz="1200" baseline="30000"/>
                <a:t>2</a:t>
              </a:r>
              <a:endParaRPr lang="en-US" sz="1200"/>
            </a:p>
            <a:p>
              <a:r>
                <a:rPr lang="en-US" sz="1200"/>
                <a:t>    2.333             …...</a:t>
              </a:r>
            </a:p>
          </p:txBody>
        </p:sp>
        <p:sp>
          <p:nvSpPr>
            <p:cNvPr id="33802" name="TextBox 13"/>
            <p:cNvSpPr txBox="1">
              <a:spLocks noChangeArrowheads="1"/>
            </p:cNvSpPr>
            <p:nvPr/>
          </p:nvSpPr>
          <p:spPr bwMode="auto">
            <a:xfrm>
              <a:off x="1600200" y="4114970"/>
              <a:ext cx="381000" cy="369435"/>
            </a:xfrm>
            <a:prstGeom prst="rect">
              <a:avLst/>
            </a:prstGeom>
            <a:noFill/>
            <a:ln w="9525">
              <a:noFill/>
              <a:miter lim="800000"/>
              <a:headEnd/>
              <a:tailEnd/>
            </a:ln>
          </p:spPr>
          <p:txBody>
            <a:bodyPr>
              <a:spAutoFit/>
            </a:bodyPr>
            <a:lstStyle/>
            <a:p>
              <a:r>
                <a:rPr lang="en-US"/>
                <a:t>+</a:t>
              </a:r>
            </a:p>
          </p:txBody>
        </p:sp>
      </p:grpSp>
      <p:sp>
        <p:nvSpPr>
          <p:cNvPr id="33797" name="TextBox 20"/>
          <p:cNvSpPr txBox="1">
            <a:spLocks noChangeArrowheads="1"/>
          </p:cNvSpPr>
          <p:nvPr/>
        </p:nvSpPr>
        <p:spPr bwMode="auto">
          <a:xfrm>
            <a:off x="4876800" y="4114800"/>
            <a:ext cx="381000" cy="369888"/>
          </a:xfrm>
          <a:prstGeom prst="rect">
            <a:avLst/>
          </a:prstGeom>
          <a:noFill/>
          <a:ln w="9525">
            <a:noFill/>
            <a:miter lim="800000"/>
            <a:headEnd/>
            <a:tailEnd/>
          </a:ln>
        </p:spPr>
        <p:txBody>
          <a:bodyPr>
            <a:spAutoFit/>
          </a:bodyPr>
          <a:lstStyle/>
          <a:p>
            <a:r>
              <a:rPr lang="en-US"/>
              <a:t>+</a:t>
            </a:r>
          </a:p>
        </p:txBody>
      </p:sp>
      <p:sp>
        <p:nvSpPr>
          <p:cNvPr id="33798" name="Rectangle 21"/>
          <p:cNvSpPr>
            <a:spLocks noChangeArrowheads="1"/>
          </p:cNvSpPr>
          <p:nvPr/>
        </p:nvSpPr>
        <p:spPr bwMode="auto">
          <a:xfrm>
            <a:off x="457200" y="5287963"/>
            <a:ext cx="8001000" cy="1568450"/>
          </a:xfrm>
          <a:prstGeom prst="rect">
            <a:avLst/>
          </a:prstGeom>
          <a:noFill/>
          <a:ln w="9525">
            <a:noFill/>
            <a:miter lim="800000"/>
            <a:headEnd/>
            <a:tailEnd/>
          </a:ln>
        </p:spPr>
        <p:txBody>
          <a:bodyPr>
            <a:spAutoFit/>
          </a:bodyPr>
          <a:lstStyle/>
          <a:p>
            <a:pPr algn="ctr"/>
            <a:r>
              <a:rPr lang="en-US" sz="2400"/>
              <a:t>We reject H</a:t>
            </a:r>
            <a:r>
              <a:rPr lang="en-US" sz="2400" baseline="-25000"/>
              <a:t>0</a:t>
            </a:r>
            <a:r>
              <a:rPr lang="en-US" sz="2400"/>
              <a:t> in favor of H</a:t>
            </a:r>
            <a:r>
              <a:rPr lang="en-US" sz="2400" baseline="-25000"/>
              <a:t>A </a:t>
            </a:r>
            <a:r>
              <a:rPr lang="en-US" sz="2400"/>
              <a:t>because our P value of .0457 is less than </a:t>
            </a:r>
            <a:r>
              <a:rPr lang="el-GR" sz="2400"/>
              <a:t>α</a:t>
            </a:r>
            <a:r>
              <a:rPr lang="en-US" sz="2400"/>
              <a:t> = .05. We have sufficient evidence that there is an association between the network that a show is on and the number of viewers of that show.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ea typeface="ＭＳ Ｐゴシック" pitchFamily="34" charset="-128"/>
              </a:rPr>
              <a:t>Personal opinion</a:t>
            </a:r>
          </a:p>
        </p:txBody>
      </p:sp>
      <p:sp>
        <p:nvSpPr>
          <p:cNvPr id="35843" name="Content Placeholder 2"/>
          <p:cNvSpPr>
            <a:spLocks noGrp="1"/>
          </p:cNvSpPr>
          <p:nvPr>
            <p:ph idx="1"/>
          </p:nvPr>
        </p:nvSpPr>
        <p:spPr/>
        <p:txBody>
          <a:bodyPr/>
          <a:lstStyle/>
          <a:p>
            <a:pPr eaLnBrk="1" hangingPunct="1">
              <a:buFont typeface="Arial" charset="0"/>
              <a:buNone/>
            </a:pPr>
            <a:r>
              <a:rPr lang="en-US" smtClean="0">
                <a:ea typeface="ＭＳ Ｐゴシック" pitchFamily="34" charset="-128"/>
              </a:rPr>
              <a:t>These tests were very interesting. We learned many things about television and how critic ratings and viewers affect each other and also Google hits. I liked our tests and feel like I wouldn’t know some of these interesting stats if we wouldn’t have done these tests. This has also shown us that many people watch dumb shows for no reason just that they like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smtClean="0">
                <a:ea typeface="ＭＳ Ｐゴシック" pitchFamily="34" charset="-128"/>
              </a:rPr>
              <a:t>Bias/ Error</a:t>
            </a:r>
          </a:p>
        </p:txBody>
      </p:sp>
      <p:sp>
        <p:nvSpPr>
          <p:cNvPr id="36867" name="Content Placeholder 2"/>
          <p:cNvSpPr>
            <a:spLocks noGrp="1"/>
          </p:cNvSpPr>
          <p:nvPr>
            <p:ph idx="1"/>
          </p:nvPr>
        </p:nvSpPr>
        <p:spPr>
          <a:xfrm>
            <a:off x="457200" y="1417638"/>
            <a:ext cx="8229600" cy="5029200"/>
          </a:xfrm>
        </p:spPr>
        <p:txBody>
          <a:bodyPr/>
          <a:lstStyle/>
          <a:p>
            <a:pPr eaLnBrk="1" hangingPunct="1"/>
            <a:r>
              <a:rPr lang="en-US" smtClean="0">
                <a:ea typeface="ＭＳ Ｐゴシック" pitchFamily="34" charset="-128"/>
              </a:rPr>
              <a:t>Population of TV Shows too small</a:t>
            </a:r>
          </a:p>
          <a:p>
            <a:pPr eaLnBrk="1" hangingPunct="1"/>
            <a:r>
              <a:rPr lang="en-US" smtClean="0">
                <a:ea typeface="ＭＳ Ｐゴシック" pitchFamily="34" charset="-128"/>
              </a:rPr>
              <a:t>Only more common shows data available</a:t>
            </a:r>
          </a:p>
          <a:p>
            <a:pPr eaLnBrk="1" hangingPunct="1"/>
            <a:r>
              <a:rPr lang="en-US" smtClean="0">
                <a:ea typeface="ＭＳ Ｐゴシック" pitchFamily="34" charset="-128"/>
              </a:rPr>
              <a:t>Unable to find data on all TV shows</a:t>
            </a:r>
          </a:p>
          <a:p>
            <a:pPr lvl="1" eaLnBrk="1" hangingPunct="1"/>
            <a:r>
              <a:rPr lang="en-US" smtClean="0">
                <a:ea typeface="ＭＳ Ｐゴシック" pitchFamily="34" charset="-128"/>
              </a:rPr>
              <a:t>Ratings not available for all TV shows</a:t>
            </a:r>
          </a:p>
          <a:p>
            <a:pPr eaLnBrk="1" hangingPunct="1"/>
            <a:r>
              <a:rPr lang="en-US" smtClean="0">
                <a:ea typeface="ＭＳ Ｐゴシック" pitchFamily="34" charset="-128"/>
              </a:rPr>
              <a:t>Data Could be skewed</a:t>
            </a:r>
          </a:p>
          <a:p>
            <a:pPr lvl="1" eaLnBrk="1" hangingPunct="1"/>
            <a:r>
              <a:rPr lang="en-US" smtClean="0">
                <a:ea typeface="ＭＳ Ｐゴシック" pitchFamily="34" charset="-128"/>
              </a:rPr>
              <a:t>Name of show could result in more Google hits </a:t>
            </a:r>
          </a:p>
          <a:p>
            <a:pPr lvl="1" eaLnBrk="1" hangingPunct="1"/>
            <a:r>
              <a:rPr lang="en-US" smtClean="0">
                <a:ea typeface="ＭＳ Ｐゴシック" pitchFamily="34" charset="-128"/>
              </a:rPr>
              <a:t>“Life” “House” “Friends” etc showed outlier number of hits perhaps not all returns are of show</a:t>
            </a:r>
          </a:p>
          <a:p>
            <a:pPr lvl="1" eaLnBrk="1" hangingPunct="1"/>
            <a:r>
              <a:rPr lang="en-US" smtClean="0">
                <a:ea typeface="ＭＳ Ｐゴシック" pitchFamily="34" charset="-128"/>
              </a:rPr>
              <a:t>Also shows that have been running longer may have gotten a boost simply for duration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smtClean="0">
                <a:ea typeface="ＭＳ Ｐゴシック" pitchFamily="34" charset="-128"/>
              </a:rPr>
              <a:t>Application to Population</a:t>
            </a:r>
          </a:p>
        </p:txBody>
      </p:sp>
      <p:sp>
        <p:nvSpPr>
          <p:cNvPr id="37891" name="Content Placeholder 2"/>
          <p:cNvSpPr>
            <a:spLocks noGrp="1"/>
          </p:cNvSpPr>
          <p:nvPr>
            <p:ph idx="1"/>
          </p:nvPr>
        </p:nvSpPr>
        <p:spPr>
          <a:xfrm>
            <a:off x="457200" y="1600200"/>
            <a:ext cx="4800600" cy="4525963"/>
          </a:xfrm>
        </p:spPr>
        <p:txBody>
          <a:bodyPr/>
          <a:lstStyle/>
          <a:p>
            <a:pPr eaLnBrk="1" hangingPunct="1"/>
            <a:r>
              <a:rPr lang="en-US" sz="3600" smtClean="0">
                <a:ea typeface="ＭＳ Ｐゴシック" pitchFamily="34" charset="-128"/>
              </a:rPr>
              <a:t>There is no relationship between viewers and rating </a:t>
            </a:r>
          </a:p>
          <a:p>
            <a:pPr eaLnBrk="1" hangingPunct="1"/>
            <a:r>
              <a:rPr lang="en-US" sz="3600" smtClean="0">
                <a:ea typeface="ＭＳ Ｐゴシック" pitchFamily="34" charset="-128"/>
              </a:rPr>
              <a:t>Critic’s best shows are not necessarily what the public is watching</a:t>
            </a:r>
          </a:p>
          <a:p>
            <a:pPr eaLnBrk="1" hangingPunct="1"/>
            <a:r>
              <a:rPr lang="en-US" sz="3600" smtClean="0">
                <a:ea typeface="ＭＳ Ｐゴシック" pitchFamily="34" charset="-128"/>
              </a:rPr>
              <a:t> Sophistication vs Amusement</a:t>
            </a:r>
          </a:p>
        </p:txBody>
      </p:sp>
      <p:pic>
        <p:nvPicPr>
          <p:cNvPr id="37892" name="Picture 4"/>
          <p:cNvPicPr>
            <a:picLocks noChangeAspect="1" noChangeArrowheads="1"/>
          </p:cNvPicPr>
          <p:nvPr/>
        </p:nvPicPr>
        <p:blipFill>
          <a:blip r:embed="rId2"/>
          <a:srcRect/>
          <a:stretch>
            <a:fillRect/>
          </a:stretch>
        </p:blipFill>
        <p:spPr bwMode="auto">
          <a:xfrm>
            <a:off x="5287963" y="1600200"/>
            <a:ext cx="3398837" cy="470852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76200"/>
            <a:ext cx="8229600" cy="1143000"/>
          </a:xfrm>
        </p:spPr>
        <p:txBody>
          <a:bodyPr/>
          <a:lstStyle/>
          <a:p>
            <a:pPr eaLnBrk="1" hangingPunct="1"/>
            <a:r>
              <a:rPr lang="en-US" smtClean="0">
                <a:ea typeface="ＭＳ Ｐゴシック" pitchFamily="34" charset="-128"/>
              </a:rPr>
              <a:t>Application to Population</a:t>
            </a:r>
          </a:p>
        </p:txBody>
      </p:sp>
      <p:sp>
        <p:nvSpPr>
          <p:cNvPr id="38915" name="Content Placeholder 2"/>
          <p:cNvSpPr>
            <a:spLocks noGrp="1"/>
          </p:cNvSpPr>
          <p:nvPr>
            <p:ph idx="1"/>
          </p:nvPr>
        </p:nvSpPr>
        <p:spPr>
          <a:xfrm>
            <a:off x="457200" y="1219200"/>
            <a:ext cx="8229600" cy="4525963"/>
          </a:xfrm>
        </p:spPr>
        <p:txBody>
          <a:bodyPr/>
          <a:lstStyle/>
          <a:p>
            <a:pPr eaLnBrk="1" hangingPunct="1"/>
            <a:r>
              <a:rPr lang="en-US" sz="3600" smtClean="0">
                <a:ea typeface="ＭＳ Ｐゴシック" pitchFamily="34" charset="-128"/>
              </a:rPr>
              <a:t>There is no relationship between the number of Google hits and the number of views of the show</a:t>
            </a:r>
          </a:p>
          <a:p>
            <a:pPr eaLnBrk="1" hangingPunct="1"/>
            <a:r>
              <a:rPr lang="en-US" sz="3600" smtClean="0">
                <a:ea typeface="ＭＳ Ｐゴシック" pitchFamily="34" charset="-128"/>
              </a:rPr>
              <a:t>There is a possible confounding variable of hits that have common words not related to the TV show </a:t>
            </a:r>
          </a:p>
          <a:p>
            <a:pPr eaLnBrk="1" hangingPunct="1"/>
            <a:r>
              <a:rPr lang="en-US" sz="3600" smtClean="0">
                <a:ea typeface="ＭＳ Ｐゴシック" pitchFamily="34" charset="-128"/>
              </a:rPr>
              <a:t>Should not be extrapolated to pop. </a:t>
            </a:r>
          </a:p>
          <a:p>
            <a:pPr eaLnBrk="1" hangingPunct="1"/>
            <a:r>
              <a:rPr lang="en-US" sz="3600" smtClean="0">
                <a:ea typeface="ＭＳ Ｐゴシック" pitchFamily="34" charset="-128"/>
              </a:rPr>
              <a:t>Perhaps there maybe more there then a linear relationship but we are unsure</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76200"/>
            <a:ext cx="8229600" cy="1143000"/>
          </a:xfrm>
        </p:spPr>
        <p:txBody>
          <a:bodyPr/>
          <a:lstStyle/>
          <a:p>
            <a:pPr eaLnBrk="1" hangingPunct="1"/>
            <a:r>
              <a:rPr lang="en-US" smtClean="0">
                <a:ea typeface="ＭＳ Ｐゴシック" pitchFamily="34" charset="-128"/>
              </a:rPr>
              <a:t>Application to Population</a:t>
            </a:r>
          </a:p>
        </p:txBody>
      </p:sp>
      <p:sp>
        <p:nvSpPr>
          <p:cNvPr id="39939" name="Content Placeholder 2"/>
          <p:cNvSpPr>
            <a:spLocks noGrp="1"/>
          </p:cNvSpPr>
          <p:nvPr>
            <p:ph idx="1"/>
          </p:nvPr>
        </p:nvSpPr>
        <p:spPr>
          <a:xfrm>
            <a:off x="457200" y="1219200"/>
            <a:ext cx="8229600" cy="4525963"/>
          </a:xfrm>
        </p:spPr>
        <p:txBody>
          <a:bodyPr/>
          <a:lstStyle/>
          <a:p>
            <a:pPr eaLnBrk="1" hangingPunct="1"/>
            <a:r>
              <a:rPr lang="en-US" sz="3600" smtClean="0">
                <a:ea typeface="ＭＳ Ｐゴシック" pitchFamily="34" charset="-128"/>
              </a:rPr>
              <a:t>There is a relationship between viewers of a show and the network it runs on</a:t>
            </a:r>
          </a:p>
          <a:p>
            <a:pPr eaLnBrk="1" hangingPunct="1"/>
            <a:r>
              <a:rPr lang="en-US" sz="3600" smtClean="0">
                <a:ea typeface="ＭＳ Ｐゴシック" pitchFamily="34" charset="-128"/>
              </a:rPr>
              <a:t>This may suggest that viewers perhaps just go to a network for a show and stay for more than one show</a:t>
            </a:r>
          </a:p>
          <a:p>
            <a:pPr eaLnBrk="1" hangingPunct="1"/>
            <a:r>
              <a:rPr lang="en-US" sz="3600" smtClean="0">
                <a:ea typeface="ＭＳ Ｐゴシック" pitchFamily="34" charset="-128"/>
              </a:rPr>
              <a:t>Due to some of the assumptions failing however this should not be definitively extrapolated to the population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76200"/>
            <a:ext cx="8229600" cy="1143000"/>
          </a:xfrm>
        </p:spPr>
        <p:txBody>
          <a:bodyPr/>
          <a:lstStyle/>
          <a:p>
            <a:pPr eaLnBrk="1" hangingPunct="1"/>
            <a:r>
              <a:rPr lang="en-US" smtClean="0">
                <a:ea typeface="ＭＳ Ｐゴシック" pitchFamily="34" charset="-128"/>
              </a:rPr>
              <a:t>Conclusion</a:t>
            </a:r>
          </a:p>
        </p:txBody>
      </p:sp>
      <p:sp>
        <p:nvSpPr>
          <p:cNvPr id="40963" name="Content Placeholder 2"/>
          <p:cNvSpPr>
            <a:spLocks noGrp="1"/>
          </p:cNvSpPr>
          <p:nvPr>
            <p:ph idx="1"/>
          </p:nvPr>
        </p:nvSpPr>
        <p:spPr>
          <a:xfrm>
            <a:off x="457200" y="1219200"/>
            <a:ext cx="4953000" cy="4525963"/>
          </a:xfrm>
        </p:spPr>
        <p:txBody>
          <a:bodyPr/>
          <a:lstStyle/>
          <a:p>
            <a:pPr eaLnBrk="1" hangingPunct="1"/>
            <a:r>
              <a:rPr lang="en-US" sz="3600" smtClean="0">
                <a:ea typeface="ＭＳ Ｐゴシック" pitchFamily="34" charset="-128"/>
              </a:rPr>
              <a:t>There is no relationship between viewers and rating or Google hits but there is a relationship btw viewers and network</a:t>
            </a:r>
          </a:p>
          <a:p>
            <a:pPr eaLnBrk="1" hangingPunct="1"/>
            <a:r>
              <a:rPr lang="en-US" sz="3600" smtClean="0">
                <a:ea typeface="ＭＳ Ｐゴシック" pitchFamily="34" charset="-128"/>
              </a:rPr>
              <a:t>More loyal to networks than shows? </a:t>
            </a:r>
          </a:p>
          <a:p>
            <a:pPr eaLnBrk="1" hangingPunct="1"/>
            <a:r>
              <a:rPr lang="en-US" sz="3600" smtClean="0">
                <a:ea typeface="ＭＳ Ｐゴシック" pitchFamily="34" charset="-128"/>
              </a:rPr>
              <a:t>Cannot be extrapolated</a:t>
            </a:r>
          </a:p>
        </p:txBody>
      </p:sp>
      <p:pic>
        <p:nvPicPr>
          <p:cNvPr id="40964" name="Picture 2"/>
          <p:cNvPicPr>
            <a:picLocks noChangeAspect="1" noChangeArrowheads="1"/>
          </p:cNvPicPr>
          <p:nvPr/>
        </p:nvPicPr>
        <p:blipFill>
          <a:blip r:embed="rId2"/>
          <a:srcRect/>
          <a:stretch>
            <a:fillRect/>
          </a:stretch>
        </p:blipFill>
        <p:spPr bwMode="auto">
          <a:xfrm>
            <a:off x="5410200" y="1447800"/>
            <a:ext cx="3505200" cy="48768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a:xfrm>
            <a:off x="457200" y="0"/>
            <a:ext cx="8229600" cy="1143000"/>
          </a:xfrm>
        </p:spPr>
        <p:txBody>
          <a:bodyPr/>
          <a:lstStyle/>
          <a:p>
            <a:pPr eaLnBrk="1" hangingPunct="1"/>
            <a:r>
              <a:rPr lang="en-US" smtClean="0">
                <a:ea typeface="ＭＳ Ｐゴシック" pitchFamily="34" charset="-128"/>
              </a:rPr>
              <a:t>Procedure of Data Collection</a:t>
            </a:r>
          </a:p>
        </p:txBody>
      </p:sp>
      <p:sp>
        <p:nvSpPr>
          <p:cNvPr id="5123" name="Content Placeholder 6"/>
          <p:cNvSpPr>
            <a:spLocks noGrp="1"/>
          </p:cNvSpPr>
          <p:nvPr>
            <p:ph idx="1"/>
          </p:nvPr>
        </p:nvSpPr>
        <p:spPr>
          <a:xfrm>
            <a:off x="457200" y="1143000"/>
            <a:ext cx="8229600" cy="4525963"/>
          </a:xfrm>
        </p:spPr>
        <p:txBody>
          <a:bodyPr/>
          <a:lstStyle/>
          <a:p>
            <a:pPr marL="514350" indent="-514350" eaLnBrk="1" hangingPunct="1">
              <a:buFont typeface="Calibri" pitchFamily="34" charset="0"/>
              <a:buAutoNum type="arabicPeriod"/>
            </a:pPr>
            <a:r>
              <a:rPr lang="en-US" smtClean="0">
                <a:ea typeface="ＭＳ Ｐゴシック" pitchFamily="34" charset="-128"/>
              </a:rPr>
              <a:t>We performed a stratified random sample by randomizing lists from Nielsen site then randomly selecting two shows per list for the two linear regression tests (Tests 1 and 2)</a:t>
            </a:r>
          </a:p>
          <a:p>
            <a:pPr marL="514350" indent="-514350" eaLnBrk="1" hangingPunct="1">
              <a:buFont typeface="Calibri" pitchFamily="34" charset="0"/>
              <a:buAutoNum type="arabicPeriod"/>
            </a:pPr>
            <a:r>
              <a:rPr lang="en-US" smtClean="0">
                <a:ea typeface="ＭＳ Ｐゴシック" pitchFamily="34" charset="-128"/>
              </a:rPr>
              <a:t>We then found critics rating (as determined by a scale from 1-10 on tv.com) and Google hits (as results generated by searching “name of show” TV show) for each of the shows</a:t>
            </a:r>
          </a:p>
          <a:p>
            <a:pPr marL="514350" indent="-514350" eaLnBrk="1" hangingPunct="1">
              <a:buFont typeface="Calibri" pitchFamily="34" charset="0"/>
              <a:buAutoNum type="arabicPeriod"/>
            </a:pPr>
            <a:r>
              <a:rPr lang="en-US" smtClean="0">
                <a:ea typeface="ＭＳ Ｐゴシック" pitchFamily="34" charset="-128"/>
              </a:rPr>
              <a:t>We performed a test on each of the sets of data and then constructed a confidence interval for the slope of the pop reg line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5"/>
          <p:cNvSpPr>
            <a:spLocks noGrp="1"/>
          </p:cNvSpPr>
          <p:nvPr>
            <p:ph type="title"/>
          </p:nvPr>
        </p:nvSpPr>
        <p:spPr>
          <a:xfrm>
            <a:off x="457200" y="0"/>
            <a:ext cx="8229600" cy="1143000"/>
          </a:xfrm>
        </p:spPr>
        <p:txBody>
          <a:bodyPr/>
          <a:lstStyle/>
          <a:p>
            <a:pPr eaLnBrk="1" hangingPunct="1"/>
            <a:r>
              <a:rPr lang="en-US" smtClean="0">
                <a:ea typeface="ＭＳ Ｐゴシック" pitchFamily="34" charset="-128"/>
              </a:rPr>
              <a:t>Procedure of Data Collection</a:t>
            </a:r>
          </a:p>
        </p:txBody>
      </p:sp>
      <p:sp>
        <p:nvSpPr>
          <p:cNvPr id="6147" name="Content Placeholder 6"/>
          <p:cNvSpPr>
            <a:spLocks noGrp="1"/>
          </p:cNvSpPr>
          <p:nvPr>
            <p:ph idx="1"/>
          </p:nvPr>
        </p:nvSpPr>
        <p:spPr>
          <a:xfrm>
            <a:off x="457200" y="1143000"/>
            <a:ext cx="8229600" cy="4525963"/>
          </a:xfrm>
        </p:spPr>
        <p:txBody>
          <a:bodyPr/>
          <a:lstStyle/>
          <a:p>
            <a:pPr marL="514350" indent="-514350" eaLnBrk="1" hangingPunct="1">
              <a:buFont typeface="Calibri" pitchFamily="34" charset="0"/>
              <a:buAutoNum type="arabicPeriod"/>
            </a:pPr>
            <a:r>
              <a:rPr lang="en-US" smtClean="0">
                <a:ea typeface="ＭＳ Ｐゴシック" pitchFamily="34" charset="-128"/>
              </a:rPr>
              <a:t>For the chi squared test we randomly selected 10 shows for each of the three major networks with more than 30 shows (ABC, CBS, NBC)</a:t>
            </a:r>
          </a:p>
          <a:p>
            <a:pPr marL="514350" indent="-514350" eaLnBrk="1" hangingPunct="1">
              <a:buFont typeface="Calibri" pitchFamily="34" charset="0"/>
              <a:buAutoNum type="arabicPeriod"/>
            </a:pPr>
            <a:r>
              <a:rPr lang="en-US" smtClean="0">
                <a:ea typeface="ＭＳ Ｐゴシック" pitchFamily="34" charset="-128"/>
              </a:rPr>
              <a:t>We collected the number of viewers in millions for each of the shows from the Nielson rating site.</a:t>
            </a:r>
          </a:p>
          <a:p>
            <a:pPr marL="514350" indent="-514350" eaLnBrk="1" hangingPunct="1">
              <a:buFont typeface="Calibri" pitchFamily="34" charset="0"/>
              <a:buAutoNum type="arabicPeriod"/>
            </a:pPr>
            <a:r>
              <a:rPr lang="en-US" smtClean="0">
                <a:ea typeface="ＭＳ Ｐゴシック" pitchFamily="34" charset="-128"/>
              </a:rPr>
              <a:t>Finally, we performed the chi squared test on the data set.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pPr eaLnBrk="1" hangingPunct="1"/>
            <a:r>
              <a:rPr lang="en-US" smtClean="0">
                <a:ea typeface="ＭＳ Ｐゴシック" pitchFamily="34" charset="-128"/>
              </a:rPr>
              <a:t>Scatter plot Test Data</a:t>
            </a:r>
          </a:p>
        </p:txBody>
      </p:sp>
      <p:sp>
        <p:nvSpPr>
          <p:cNvPr id="7171" name="Content Placeholder 5"/>
          <p:cNvSpPr>
            <a:spLocks noGrp="1"/>
          </p:cNvSpPr>
          <p:nvPr>
            <p:ph sz="half" idx="2"/>
          </p:nvPr>
        </p:nvSpPr>
        <p:spPr>
          <a:xfrm>
            <a:off x="304800" y="1417638"/>
            <a:ext cx="4495800" cy="4826000"/>
          </a:xfrm>
        </p:spPr>
        <p:txBody>
          <a:bodyPr/>
          <a:lstStyle/>
          <a:p>
            <a:pPr algn="ctr" eaLnBrk="1" hangingPunct="1">
              <a:buFont typeface="Arial" charset="0"/>
              <a:buNone/>
            </a:pPr>
            <a:r>
              <a:rPr lang="en-US" sz="1400" smtClean="0">
                <a:latin typeface="Arial" charset="0"/>
                <a:ea typeface="ＭＳ Ｐゴシック" pitchFamily="34" charset="-128"/>
                <a:cs typeface="Arial" charset="0"/>
              </a:rPr>
              <a:t>In Format of Show – Viewers in Millions </a:t>
            </a:r>
          </a:p>
          <a:p>
            <a:pPr algn="ctr" eaLnBrk="1" hangingPunct="1">
              <a:buFont typeface="Arial" charset="0"/>
              <a:buNone/>
            </a:pPr>
            <a:r>
              <a:rPr lang="en-US" sz="1400" smtClean="0">
                <a:latin typeface="Arial" charset="0"/>
                <a:ea typeface="ＭＳ Ｐゴシック" pitchFamily="34" charset="-128"/>
                <a:cs typeface="Arial" charset="0"/>
              </a:rPr>
              <a:t>  – Rating – Google Hits</a:t>
            </a:r>
          </a:p>
          <a:p>
            <a:pPr eaLnBrk="1" hangingPunct="1">
              <a:buFont typeface="Arial" charset="0"/>
              <a:buNone/>
            </a:pP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As The World Turns -  2.744 - 8.2 - </a:t>
            </a:r>
            <a:r>
              <a:rPr lang="en-US" sz="1400" b="1" smtClean="0">
                <a:latin typeface="Arial" charset="0"/>
                <a:ea typeface="ＭＳ Ｐゴシック" pitchFamily="34" charset="-128"/>
                <a:cs typeface="Arial" charset="0"/>
              </a:rPr>
              <a:t>291,000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BIG BANG THEORY, THE – 10.200- 9.0- </a:t>
            </a:r>
            <a:r>
              <a:rPr lang="en-US" sz="1400" b="1" smtClean="0">
                <a:latin typeface="Arial" charset="0"/>
                <a:ea typeface="ＭＳ Ｐゴシック" pitchFamily="34" charset="-128"/>
                <a:cs typeface="Arial" charset="0"/>
              </a:rPr>
              <a:t>432,000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THE BIGGEST LOSER – 11.923- 8.1 - </a:t>
            </a:r>
            <a:r>
              <a:rPr lang="en-US" sz="1400" b="1" smtClean="0">
                <a:latin typeface="Arial" charset="0"/>
                <a:ea typeface="ＭＳ Ｐゴシック" pitchFamily="34" charset="-128"/>
                <a:cs typeface="Arial" charset="0"/>
              </a:rPr>
              <a:t>397,000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COLD CASE – 11.509- 8.9- </a:t>
            </a:r>
            <a:r>
              <a:rPr lang="en-US" sz="1400" b="1" smtClean="0">
                <a:latin typeface="Arial" charset="0"/>
                <a:ea typeface="ＭＳ Ｐゴシック" pitchFamily="34" charset="-128"/>
                <a:cs typeface="Arial" charset="0"/>
              </a:rPr>
              <a:t>534,000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CSI - 15.778 -9.1- </a:t>
            </a:r>
            <a:r>
              <a:rPr lang="en-US" sz="1400" b="1" smtClean="0">
                <a:latin typeface="Arial" charset="0"/>
                <a:ea typeface="ＭＳ Ｐゴシック" pitchFamily="34" charset="-128"/>
                <a:cs typeface="Arial" charset="0"/>
              </a:rPr>
              <a:t>677,000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DESPERATE HOUSEWIVES – 6.907-8.8- </a:t>
            </a:r>
            <a:r>
              <a:rPr lang="en-US" sz="1400" b="1" smtClean="0">
                <a:latin typeface="Arial" charset="0"/>
                <a:ea typeface="ＭＳ Ｐゴシック" pitchFamily="34" charset="-128"/>
                <a:cs typeface="Arial" charset="0"/>
              </a:rPr>
              <a:t>2,290,000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Eleventh Hour - 5.514- 7.8- </a:t>
            </a:r>
            <a:r>
              <a:rPr lang="en-US" sz="1400" b="1" smtClean="0">
                <a:latin typeface="Arial" charset="0"/>
                <a:ea typeface="ＭＳ Ｐゴシック" pitchFamily="34" charset="-128"/>
                <a:cs typeface="Arial" charset="0"/>
              </a:rPr>
              <a:t>361,000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FAMILY GUY – 5.970-9.1- </a:t>
            </a:r>
            <a:r>
              <a:rPr lang="en-US" sz="1400" b="1" smtClean="0">
                <a:latin typeface="Arial" charset="0"/>
                <a:ea typeface="ＭＳ Ｐゴシック" pitchFamily="34" charset="-128"/>
                <a:cs typeface="Arial" charset="0"/>
              </a:rPr>
              <a:t>3,380,000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FRIENDS -  3.574-9.2- </a:t>
            </a:r>
            <a:r>
              <a:rPr lang="en-US" sz="1400" b="1" smtClean="0">
                <a:latin typeface="Arial" charset="0"/>
                <a:ea typeface="ＭＳ Ｐゴシック" pitchFamily="34" charset="-128"/>
                <a:cs typeface="Arial" charset="0"/>
              </a:rPr>
              <a:t>19,800,000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FRINGE -  4.011-8.5- </a:t>
            </a:r>
            <a:r>
              <a:rPr lang="en-US" sz="1400" b="1" smtClean="0">
                <a:latin typeface="Arial" charset="0"/>
                <a:ea typeface="ＭＳ Ｐゴシック" pitchFamily="34" charset="-128"/>
                <a:cs typeface="Arial" charset="0"/>
              </a:rPr>
              <a:t>816,000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GHOST WHISPERER – 10.644- 8.7- </a:t>
            </a:r>
            <a:r>
              <a:rPr lang="en-US" sz="1400" b="1" smtClean="0">
                <a:latin typeface="Arial" charset="0"/>
                <a:ea typeface="ＭＳ Ｐゴシック" pitchFamily="34" charset="-128"/>
                <a:cs typeface="Arial" charset="0"/>
              </a:rPr>
              <a:t>697,000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Grey’s Anatomy - 12.9- 9.0-</a:t>
            </a:r>
            <a:r>
              <a:rPr lang="en-US" sz="1400" b="1" smtClean="0">
                <a:latin typeface="Arial" charset="0"/>
                <a:ea typeface="ＭＳ Ｐゴシック" pitchFamily="34" charset="-128"/>
                <a:cs typeface="Arial" charset="0"/>
              </a:rPr>
              <a:t> 1,750,000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HEROES -  6.614-9.2- </a:t>
            </a:r>
            <a:r>
              <a:rPr lang="en-US" sz="1400" b="1" smtClean="0">
                <a:latin typeface="Arial" charset="0"/>
                <a:ea typeface="ＭＳ Ｐゴシック" pitchFamily="34" charset="-128"/>
                <a:cs typeface="Arial" charset="0"/>
              </a:rPr>
              <a:t>7,800,000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HOUSE -  6.032- 9.2- </a:t>
            </a:r>
            <a:r>
              <a:rPr lang="en-US" sz="1400" b="1" smtClean="0">
                <a:latin typeface="Arial" charset="0"/>
                <a:ea typeface="ＭＳ Ｐゴシック" pitchFamily="34" charset="-128"/>
                <a:cs typeface="Arial" charset="0"/>
              </a:rPr>
              <a:t>34,300,000</a:t>
            </a:r>
            <a:endParaRPr lang="en-US" sz="1400" smtClean="0">
              <a:latin typeface="Arial" charset="0"/>
              <a:ea typeface="ＭＳ Ｐゴシック" pitchFamily="34" charset="-128"/>
              <a:cs typeface="Arial" charset="0"/>
            </a:endParaRPr>
          </a:p>
          <a:p>
            <a:pPr eaLnBrk="1" hangingPunct="1">
              <a:buFont typeface="Arial" charset="0"/>
              <a:buNone/>
            </a:pPr>
            <a:r>
              <a:rPr lang="en-US" sz="1400" smtClean="0">
                <a:latin typeface="Arial" charset="0"/>
                <a:ea typeface="ＭＳ Ｐゴシック" pitchFamily="34" charset="-128"/>
                <a:cs typeface="Arial" charset="0"/>
              </a:rPr>
              <a:t>HOW I MET YOUR MOTHER 6.595- 9.1- </a:t>
            </a:r>
            <a:r>
              <a:rPr lang="en-US" sz="1400" b="1" smtClean="0">
                <a:latin typeface="Arial" charset="0"/>
                <a:ea typeface="ＭＳ Ｐゴシック" pitchFamily="34" charset="-128"/>
                <a:cs typeface="Arial" charset="0"/>
              </a:rPr>
              <a:t>1,010,000</a:t>
            </a:r>
            <a:endParaRPr lang="en-US" sz="1400" smtClean="0">
              <a:latin typeface="Arial" charset="0"/>
              <a:ea typeface="ＭＳ Ｐゴシック" pitchFamily="34" charset="-128"/>
              <a:cs typeface="Arial" charset="0"/>
            </a:endParaRPr>
          </a:p>
          <a:p>
            <a:pPr eaLnBrk="1" hangingPunct="1">
              <a:buFont typeface="Arial" charset="0"/>
              <a:buNone/>
            </a:pPr>
            <a:endParaRPr lang="en-US" smtClean="0">
              <a:ea typeface="ＭＳ Ｐゴシック" pitchFamily="34" charset="-128"/>
            </a:endParaRPr>
          </a:p>
        </p:txBody>
      </p:sp>
      <p:sp>
        <p:nvSpPr>
          <p:cNvPr id="7172" name="Rectangle 6"/>
          <p:cNvSpPr>
            <a:spLocks noChangeArrowheads="1"/>
          </p:cNvSpPr>
          <p:nvPr/>
        </p:nvSpPr>
        <p:spPr bwMode="auto">
          <a:xfrm>
            <a:off x="4191000" y="1858963"/>
            <a:ext cx="4800600" cy="4186237"/>
          </a:xfrm>
          <a:prstGeom prst="rect">
            <a:avLst/>
          </a:prstGeom>
          <a:noFill/>
          <a:ln w="9525">
            <a:noFill/>
            <a:miter lim="800000"/>
            <a:headEnd/>
            <a:tailEnd/>
          </a:ln>
        </p:spPr>
        <p:txBody>
          <a:bodyPr>
            <a:spAutoFit/>
          </a:bodyPr>
          <a:lstStyle/>
          <a:p>
            <a:pPr algn="ctr"/>
            <a:r>
              <a:rPr lang="en-US" sz="1400"/>
              <a:t>HOWIE DO IT – 7.777- 4.7- </a:t>
            </a:r>
            <a:r>
              <a:rPr lang="en-US" sz="1400" b="1"/>
              <a:t>520,000</a:t>
            </a:r>
            <a:endParaRPr lang="en-US" sz="1400"/>
          </a:p>
          <a:p>
            <a:pPr algn="ctr"/>
            <a:r>
              <a:rPr lang="en-US" sz="1400"/>
              <a:t>ICARLY – 3.901-8.6-</a:t>
            </a:r>
            <a:r>
              <a:rPr lang="en-US" sz="1400" b="1"/>
              <a:t> 263,000</a:t>
            </a:r>
            <a:endParaRPr lang="en-US" sz="1400"/>
          </a:p>
          <a:p>
            <a:pPr algn="ctr"/>
            <a:r>
              <a:rPr lang="en-US" sz="1400"/>
              <a:t>JUDGE JUDY -  6.071- 7.8- </a:t>
            </a:r>
            <a:r>
              <a:rPr lang="en-US" sz="1400" b="1"/>
              <a:t>112,000</a:t>
            </a:r>
            <a:endParaRPr lang="en-US" sz="1400"/>
          </a:p>
          <a:p>
            <a:pPr algn="ctr"/>
            <a:r>
              <a:rPr lang="en-US" sz="1400"/>
              <a:t>KNIGHT RIDER – 5.736- 8.0- </a:t>
            </a:r>
            <a:r>
              <a:rPr lang="en-US" sz="1400" b="1"/>
              <a:t>934,000</a:t>
            </a:r>
            <a:endParaRPr lang="en-US" sz="1400"/>
          </a:p>
          <a:p>
            <a:pPr algn="ctr"/>
            <a:r>
              <a:rPr lang="en-US" sz="1400"/>
              <a:t>Late Night with Conan O’Brien- 1.033- 9.1- </a:t>
            </a:r>
            <a:r>
              <a:rPr lang="en-US" sz="1400" b="1"/>
              <a:t>194,000</a:t>
            </a:r>
            <a:endParaRPr lang="en-US" sz="1400"/>
          </a:p>
          <a:p>
            <a:pPr algn="ctr"/>
            <a:r>
              <a:rPr lang="en-US" sz="1400"/>
              <a:t>Late Show with David Letterman – 1.355- 8.3- </a:t>
            </a:r>
            <a:r>
              <a:rPr lang="en-US" sz="1400" b="1"/>
              <a:t>1,750,000</a:t>
            </a:r>
            <a:endParaRPr lang="en-US" sz="1400"/>
          </a:p>
          <a:p>
            <a:pPr algn="ctr"/>
            <a:r>
              <a:rPr lang="en-US" sz="1400"/>
              <a:t>LAW AND ORDER – 10.259- 8.9 - </a:t>
            </a:r>
            <a:r>
              <a:rPr lang="en-US" sz="1400" b="1"/>
              <a:t>658,000</a:t>
            </a:r>
            <a:endParaRPr lang="en-US" sz="1400"/>
          </a:p>
          <a:p>
            <a:pPr algn="ctr"/>
            <a:r>
              <a:rPr lang="en-US" sz="1400"/>
              <a:t>LIFE – 4.745- 9.0- </a:t>
            </a:r>
            <a:r>
              <a:rPr lang="en-US" sz="1400" b="1"/>
              <a:t>52,600,000</a:t>
            </a:r>
            <a:endParaRPr lang="en-US" sz="1400"/>
          </a:p>
          <a:p>
            <a:pPr algn="ctr"/>
            <a:r>
              <a:rPr lang="en-US" sz="1400"/>
              <a:t>MOMMA’S BOYS -  4.746- 6.4- </a:t>
            </a:r>
            <a:r>
              <a:rPr lang="en-US" sz="1400" b="1"/>
              <a:t>98,600</a:t>
            </a:r>
            <a:endParaRPr lang="en-US" sz="1400"/>
          </a:p>
          <a:p>
            <a:pPr algn="ctr"/>
            <a:r>
              <a:rPr lang="en-US" sz="1400"/>
              <a:t>ONE TREE HILL - 1.813- 9.0- </a:t>
            </a:r>
            <a:r>
              <a:rPr lang="en-US" sz="1400" b="1"/>
              <a:t>1,660,000</a:t>
            </a:r>
            <a:endParaRPr lang="en-US" sz="1400"/>
          </a:p>
          <a:p>
            <a:pPr algn="ctr"/>
            <a:r>
              <a:rPr lang="en-US" sz="1400"/>
              <a:t>PRISON BREAK -  4.574- 9.1- </a:t>
            </a:r>
            <a:r>
              <a:rPr lang="en-US" sz="1400" b="1"/>
              <a:t>5,980,000</a:t>
            </a:r>
            <a:endParaRPr lang="en-US" sz="1400"/>
          </a:p>
          <a:p>
            <a:pPr algn="ctr"/>
            <a:r>
              <a:rPr lang="en-US" sz="1400"/>
              <a:t>PRIVATE PRACTICE -  6.077 - 8.7- </a:t>
            </a:r>
            <a:r>
              <a:rPr lang="en-US" sz="1400" b="1"/>
              <a:t>623,000</a:t>
            </a:r>
            <a:endParaRPr lang="en-US" sz="1400"/>
          </a:p>
          <a:p>
            <a:pPr algn="ctr"/>
            <a:r>
              <a:rPr lang="en-US" sz="1400"/>
              <a:t>PUSHING DAISIES -  4.323- 8.9- </a:t>
            </a:r>
            <a:r>
              <a:rPr lang="en-US" sz="1400" b="1"/>
              <a:t>711,000</a:t>
            </a:r>
            <a:endParaRPr lang="en-US" sz="1400"/>
          </a:p>
          <a:p>
            <a:pPr algn="ctr"/>
            <a:r>
              <a:rPr lang="en-US" sz="1400"/>
              <a:t>SCRUBS – 4.169-9.2- </a:t>
            </a:r>
            <a:r>
              <a:rPr lang="en-US" sz="1400" b="1"/>
              <a:t>534,000</a:t>
            </a:r>
            <a:endParaRPr lang="en-US" sz="1400"/>
          </a:p>
          <a:p>
            <a:pPr algn="ctr"/>
            <a:r>
              <a:rPr lang="en-US" sz="1400"/>
              <a:t>SPONGEBOB – 4.070- 8.6- </a:t>
            </a:r>
            <a:r>
              <a:rPr lang="en-US" sz="1400" b="1"/>
              <a:t>1,190,000</a:t>
            </a:r>
            <a:endParaRPr lang="en-US" sz="1400"/>
          </a:p>
          <a:p>
            <a:pPr algn="ctr"/>
            <a:r>
              <a:rPr lang="en-US" sz="1400"/>
              <a:t>STYLISTA – 1.323 - 6.9- </a:t>
            </a:r>
            <a:r>
              <a:rPr lang="en-US" sz="1400" b="1"/>
              <a:t>172,000</a:t>
            </a:r>
            <a:endParaRPr lang="en-US" sz="1400"/>
          </a:p>
          <a:p>
            <a:pPr algn="ctr"/>
            <a:r>
              <a:rPr lang="en-US" sz="1400"/>
              <a:t>The Office -  8.346- 9.1- </a:t>
            </a:r>
            <a:r>
              <a:rPr lang="en-US" sz="1400" b="1"/>
              <a:t>7,170,000</a:t>
            </a:r>
            <a:endParaRPr lang="en-US" sz="1400"/>
          </a:p>
          <a:p>
            <a:pPr algn="ctr"/>
            <a:r>
              <a:rPr lang="en-US" sz="1400"/>
              <a:t>TWO AND A HALF MEN – 4.686- 9.0- </a:t>
            </a:r>
            <a:r>
              <a:rPr lang="en-US" sz="1400" b="1"/>
              <a:t>542,000</a:t>
            </a:r>
            <a:endParaRPr lang="en-US" sz="1400"/>
          </a:p>
          <a:p>
            <a:pPr algn="ctr"/>
            <a:r>
              <a:rPr lang="en-US" sz="1400"/>
              <a:t>WITHOUT A TRACE -  14.062- 9.0- </a:t>
            </a:r>
            <a:r>
              <a:rPr lang="en-US" sz="1400" b="1"/>
              <a:t>478,000</a:t>
            </a:r>
            <a:endParaRPr lang="en-US" sz="1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p:txBody>
          <a:bodyPr/>
          <a:lstStyle/>
          <a:p>
            <a:pPr eaLnBrk="1" hangingPunct="1"/>
            <a:r>
              <a:rPr lang="en-US" smtClean="0">
                <a:ea typeface="ＭＳ Ｐゴシック" pitchFamily="34" charset="-128"/>
              </a:rPr>
              <a:t>Chi Squared Test Data</a:t>
            </a:r>
          </a:p>
        </p:txBody>
      </p:sp>
      <p:graphicFrame>
        <p:nvGraphicFramePr>
          <p:cNvPr id="8" name="Content Placeholder 7"/>
          <p:cNvGraphicFramePr>
            <a:graphicFrameLocks noGrp="1"/>
          </p:cNvGraphicFramePr>
          <p:nvPr>
            <p:ph sz="half" idx="1"/>
          </p:nvPr>
        </p:nvGraphicFramePr>
        <p:xfrm>
          <a:off x="457200" y="1417638"/>
          <a:ext cx="7772401" cy="5029200"/>
        </p:xfrm>
        <a:graphic>
          <a:graphicData uri="http://schemas.openxmlformats.org/drawingml/2006/table">
            <a:tbl>
              <a:tblPr firstRow="1" bandRow="1">
                <a:tableStyleId>{5C22544A-7EE6-4342-B048-85BDC9FD1C3A}</a:tableStyleId>
              </a:tblPr>
              <a:tblGrid>
                <a:gridCol w="1761882"/>
                <a:gridCol w="648426"/>
                <a:gridCol w="2049415"/>
                <a:gridCol w="648426"/>
                <a:gridCol w="2015826"/>
                <a:gridCol w="648426"/>
              </a:tblGrid>
              <a:tr h="457200">
                <a:tc>
                  <a:txBody>
                    <a:bodyPr/>
                    <a:lstStyle/>
                    <a:p>
                      <a:pPr algn="ctr" fontAlgn="b"/>
                      <a:r>
                        <a:rPr lang="en-US" sz="2800" b="0" i="0" u="none" strike="noStrike" dirty="0" smtClean="0">
                          <a:solidFill>
                            <a:srgbClr val="000000"/>
                          </a:solidFill>
                          <a:latin typeface="Calibri"/>
                        </a:rPr>
                        <a:t>NBC</a:t>
                      </a:r>
                      <a:endParaRPr lang="en-US" sz="2800" b="0" i="0" u="none" strike="noStrike" dirty="0">
                        <a:solidFill>
                          <a:srgbClr val="000000"/>
                        </a:solidFill>
                        <a:latin typeface="Calibri"/>
                      </a:endParaRPr>
                    </a:p>
                  </a:txBody>
                  <a:tcPr marL="0" marR="0" marT="0" marB="0" anchor="b"/>
                </a:tc>
                <a:tc>
                  <a:txBody>
                    <a:bodyPr/>
                    <a:lstStyle/>
                    <a:p>
                      <a:pPr algn="ctr" fontAlgn="b"/>
                      <a:endParaRPr lang="en-US" sz="1100" b="0" i="0" u="none" strike="noStrike">
                        <a:solidFill>
                          <a:srgbClr val="000000"/>
                        </a:solidFill>
                        <a:latin typeface="Calibri"/>
                      </a:endParaRPr>
                    </a:p>
                  </a:txBody>
                  <a:tcPr marL="0" marR="0" marT="0" marB="0" anchor="b"/>
                </a:tc>
                <a:tc>
                  <a:txBody>
                    <a:bodyPr/>
                    <a:lstStyle/>
                    <a:p>
                      <a:pPr algn="ctr" fontAlgn="b"/>
                      <a:r>
                        <a:rPr lang="en-US" sz="2800" b="0" i="0" u="none" strike="noStrike" dirty="0" smtClean="0">
                          <a:solidFill>
                            <a:srgbClr val="000000"/>
                          </a:solidFill>
                          <a:latin typeface="Calibri"/>
                        </a:rPr>
                        <a:t>ABC</a:t>
                      </a:r>
                      <a:endParaRPr lang="en-US" sz="2800" b="0" i="0" u="none" strike="noStrike" dirty="0">
                        <a:solidFill>
                          <a:srgbClr val="000000"/>
                        </a:solidFill>
                        <a:latin typeface="Calibri"/>
                      </a:endParaRPr>
                    </a:p>
                  </a:txBody>
                  <a:tcPr marL="0" marR="0" marT="0" marB="0" anchor="b"/>
                </a:tc>
                <a:tc>
                  <a:txBody>
                    <a:bodyPr/>
                    <a:lstStyle/>
                    <a:p>
                      <a:pPr algn="ctr" fontAlgn="b"/>
                      <a:endParaRPr lang="en-US" sz="1100" b="0" i="0" u="none" strike="noStrike">
                        <a:solidFill>
                          <a:srgbClr val="000000"/>
                        </a:solidFill>
                        <a:latin typeface="Calibri"/>
                      </a:endParaRPr>
                    </a:p>
                  </a:txBody>
                  <a:tcPr marL="0" marR="0" marT="0" marB="0" anchor="b"/>
                </a:tc>
                <a:tc>
                  <a:txBody>
                    <a:bodyPr/>
                    <a:lstStyle/>
                    <a:p>
                      <a:pPr algn="ctr" fontAlgn="b"/>
                      <a:r>
                        <a:rPr lang="en-US" sz="2800" b="0" i="0" u="none" strike="noStrike" dirty="0" smtClean="0">
                          <a:solidFill>
                            <a:srgbClr val="000000"/>
                          </a:solidFill>
                          <a:latin typeface="Calibri"/>
                        </a:rPr>
                        <a:t>CBS</a:t>
                      </a:r>
                      <a:endParaRPr lang="en-US" sz="2800" b="0" i="0" u="none" strike="noStrike" dirty="0">
                        <a:solidFill>
                          <a:srgbClr val="000000"/>
                        </a:solidFill>
                        <a:latin typeface="Calibri"/>
                      </a:endParaRPr>
                    </a:p>
                  </a:txBody>
                  <a:tcPr marL="0" marR="0" marT="0" marB="0" anchor="b"/>
                </a:tc>
                <a:tc>
                  <a:txBody>
                    <a:bodyPr/>
                    <a:lstStyle/>
                    <a:p>
                      <a:pPr algn="ctr" fontAlgn="b"/>
                      <a:endParaRPr lang="en-US" sz="1100" b="0" i="0" u="none" strike="noStrike" dirty="0">
                        <a:solidFill>
                          <a:srgbClr val="000000"/>
                        </a:solidFill>
                        <a:latin typeface="Calibri"/>
                      </a:endParaRPr>
                    </a:p>
                  </a:txBody>
                  <a:tcPr marL="0" marR="0" marT="0" marB="0" anchor="b"/>
                </a:tc>
              </a:tr>
              <a:tr h="457200">
                <a:tc>
                  <a:txBody>
                    <a:bodyPr/>
                    <a:lstStyle/>
                    <a:p>
                      <a:pPr algn="ctr" fontAlgn="b"/>
                      <a:r>
                        <a:rPr lang="en-US" sz="1100" b="0" i="0" u="none" strike="noStrike" dirty="0">
                          <a:solidFill>
                            <a:srgbClr val="000000"/>
                          </a:solidFill>
                          <a:latin typeface="Calibri"/>
                        </a:rPr>
                        <a:t>BIGGEST LOSER</a:t>
                      </a:r>
                    </a:p>
                  </a:txBody>
                  <a:tcPr marL="0" marR="0" marT="0" marB="0" anchor="b"/>
                </a:tc>
                <a:tc>
                  <a:txBody>
                    <a:bodyPr/>
                    <a:lstStyle/>
                    <a:p>
                      <a:pPr algn="ctr" fontAlgn="b"/>
                      <a:r>
                        <a:rPr lang="en-US" sz="1100" b="0" i="0" u="none" strike="noStrike">
                          <a:solidFill>
                            <a:srgbClr val="000000"/>
                          </a:solidFill>
                          <a:latin typeface="Calibri"/>
                        </a:rPr>
                        <a:t>14,860</a:t>
                      </a:r>
                    </a:p>
                  </a:txBody>
                  <a:tcPr marL="0" marR="0" marT="0" marB="0" anchor="b"/>
                </a:tc>
                <a:tc>
                  <a:txBody>
                    <a:bodyPr/>
                    <a:lstStyle/>
                    <a:p>
                      <a:pPr algn="ctr" fontAlgn="b"/>
                      <a:r>
                        <a:rPr lang="en-US" sz="1100" b="0" i="0" u="none" strike="noStrike" dirty="0">
                          <a:solidFill>
                            <a:srgbClr val="000000"/>
                          </a:solidFill>
                          <a:latin typeface="Calibri"/>
                        </a:rPr>
                        <a:t>GREY’S ANATOMY</a:t>
                      </a:r>
                    </a:p>
                  </a:txBody>
                  <a:tcPr marL="0" marR="0" marT="0" marB="0" anchor="b"/>
                </a:tc>
                <a:tc>
                  <a:txBody>
                    <a:bodyPr/>
                    <a:lstStyle/>
                    <a:p>
                      <a:pPr algn="ctr" fontAlgn="b"/>
                      <a:r>
                        <a:rPr lang="en-US" sz="1100" b="0" i="0" u="none" strike="noStrike">
                          <a:solidFill>
                            <a:srgbClr val="000000"/>
                          </a:solidFill>
                          <a:latin typeface="Calibri"/>
                        </a:rPr>
                        <a:t>13,866</a:t>
                      </a:r>
                    </a:p>
                  </a:txBody>
                  <a:tcPr marL="0" marR="0" marT="0" marB="0" anchor="b"/>
                </a:tc>
                <a:tc>
                  <a:txBody>
                    <a:bodyPr/>
                    <a:lstStyle/>
                    <a:p>
                      <a:pPr algn="ctr" fontAlgn="b"/>
                      <a:r>
                        <a:rPr lang="en-US" sz="1100" b="0" i="0" u="none" strike="noStrike" dirty="0">
                          <a:solidFill>
                            <a:srgbClr val="000000"/>
                          </a:solidFill>
                          <a:latin typeface="Calibri"/>
                        </a:rPr>
                        <a:t>TWO AND A HALF MEN</a:t>
                      </a:r>
                    </a:p>
                  </a:txBody>
                  <a:tcPr marL="0" marR="0" marT="0" marB="0" anchor="b"/>
                </a:tc>
                <a:tc>
                  <a:txBody>
                    <a:bodyPr/>
                    <a:lstStyle/>
                    <a:p>
                      <a:pPr algn="ctr" fontAlgn="b"/>
                      <a:r>
                        <a:rPr lang="en-US" sz="1100" b="0" i="0" u="none" strike="noStrike" dirty="0">
                          <a:solidFill>
                            <a:srgbClr val="000000"/>
                          </a:solidFill>
                          <a:latin typeface="Calibri"/>
                        </a:rPr>
                        <a:t>11,559</a:t>
                      </a:r>
                    </a:p>
                  </a:txBody>
                  <a:tcPr marL="0" marR="0" marT="0" marB="0" anchor="b"/>
                </a:tc>
              </a:tr>
              <a:tr h="457200">
                <a:tc>
                  <a:txBody>
                    <a:bodyPr/>
                    <a:lstStyle/>
                    <a:p>
                      <a:pPr algn="ctr" fontAlgn="b"/>
                      <a:r>
                        <a:rPr lang="en-US" sz="1100" b="0" i="0" u="none" strike="noStrike" dirty="0">
                          <a:solidFill>
                            <a:srgbClr val="000000"/>
                          </a:solidFill>
                          <a:latin typeface="Calibri"/>
                        </a:rPr>
                        <a:t>LAW AND ORDER</a:t>
                      </a:r>
                    </a:p>
                  </a:txBody>
                  <a:tcPr marL="0" marR="0" marT="0" marB="0" anchor="b"/>
                </a:tc>
                <a:tc>
                  <a:txBody>
                    <a:bodyPr/>
                    <a:lstStyle/>
                    <a:p>
                      <a:pPr algn="ctr" fontAlgn="b"/>
                      <a:r>
                        <a:rPr lang="en-US" sz="1100" b="0" i="0" u="none" strike="noStrike">
                          <a:solidFill>
                            <a:srgbClr val="000000"/>
                          </a:solidFill>
                          <a:latin typeface="Calibri"/>
                        </a:rPr>
                        <a:t>10,259</a:t>
                      </a:r>
                    </a:p>
                  </a:txBody>
                  <a:tcPr marL="0" marR="0" marT="0" marB="0" anchor="b"/>
                </a:tc>
                <a:tc>
                  <a:txBody>
                    <a:bodyPr/>
                    <a:lstStyle/>
                    <a:p>
                      <a:pPr algn="ctr" fontAlgn="b"/>
                      <a:r>
                        <a:rPr lang="en-US" sz="1100" b="0" i="0" u="none" strike="noStrike">
                          <a:solidFill>
                            <a:srgbClr val="000000"/>
                          </a:solidFill>
                          <a:latin typeface="Calibri"/>
                        </a:rPr>
                        <a:t>SCRUBS</a:t>
                      </a:r>
                    </a:p>
                  </a:txBody>
                  <a:tcPr marL="0" marR="0" marT="0" marB="0" anchor="b"/>
                </a:tc>
                <a:tc>
                  <a:txBody>
                    <a:bodyPr/>
                    <a:lstStyle/>
                    <a:p>
                      <a:pPr algn="ctr" fontAlgn="b"/>
                      <a:r>
                        <a:rPr lang="en-US" sz="1100" b="0" i="0" u="none" strike="noStrike">
                          <a:solidFill>
                            <a:srgbClr val="000000"/>
                          </a:solidFill>
                          <a:latin typeface="Calibri"/>
                        </a:rPr>
                        <a:t>4,531</a:t>
                      </a:r>
                    </a:p>
                  </a:txBody>
                  <a:tcPr marL="0" marR="0" marT="0" marB="0" anchor="b"/>
                </a:tc>
                <a:tc>
                  <a:txBody>
                    <a:bodyPr/>
                    <a:lstStyle/>
                    <a:p>
                      <a:pPr algn="ctr" fontAlgn="b"/>
                      <a:r>
                        <a:rPr lang="en-US" sz="1100" b="0" i="0" u="none" strike="noStrike">
                          <a:solidFill>
                            <a:srgbClr val="000000"/>
                          </a:solidFill>
                          <a:latin typeface="Calibri"/>
                        </a:rPr>
                        <a:t>MENTALIST, THE</a:t>
                      </a:r>
                    </a:p>
                  </a:txBody>
                  <a:tcPr marL="0" marR="0" marT="0" marB="0" anchor="b"/>
                </a:tc>
                <a:tc>
                  <a:txBody>
                    <a:bodyPr/>
                    <a:lstStyle/>
                    <a:p>
                      <a:pPr algn="ctr" fontAlgn="b"/>
                      <a:r>
                        <a:rPr lang="en-US" sz="1100" b="0" i="0" u="none" strike="noStrike">
                          <a:solidFill>
                            <a:srgbClr val="000000"/>
                          </a:solidFill>
                          <a:latin typeface="Calibri"/>
                        </a:rPr>
                        <a:t>19,617</a:t>
                      </a:r>
                    </a:p>
                  </a:txBody>
                  <a:tcPr marL="0" marR="0" marT="0" marB="0" anchor="b"/>
                </a:tc>
              </a:tr>
              <a:tr h="457200">
                <a:tc>
                  <a:txBody>
                    <a:bodyPr/>
                    <a:lstStyle/>
                    <a:p>
                      <a:pPr algn="ctr" fontAlgn="b"/>
                      <a:r>
                        <a:rPr lang="en-US" sz="1100" b="0" i="0" u="none" strike="noStrike" dirty="0">
                          <a:solidFill>
                            <a:srgbClr val="000000"/>
                          </a:solidFill>
                          <a:latin typeface="Calibri"/>
                        </a:rPr>
                        <a:t>HOWIE DO IT</a:t>
                      </a:r>
                    </a:p>
                  </a:txBody>
                  <a:tcPr marL="0" marR="0" marT="0" marB="0" anchor="b"/>
                </a:tc>
                <a:tc>
                  <a:txBody>
                    <a:bodyPr/>
                    <a:lstStyle/>
                    <a:p>
                      <a:pPr algn="ctr" fontAlgn="b"/>
                      <a:r>
                        <a:rPr lang="en-US" sz="1100" b="0" i="0" u="none" strike="noStrike" dirty="0">
                          <a:solidFill>
                            <a:srgbClr val="000000"/>
                          </a:solidFill>
                          <a:latin typeface="Calibri"/>
                        </a:rPr>
                        <a:t>7,777</a:t>
                      </a:r>
                    </a:p>
                  </a:txBody>
                  <a:tcPr marL="0" marR="0" marT="0" marB="0" anchor="b"/>
                </a:tc>
                <a:tc>
                  <a:txBody>
                    <a:bodyPr/>
                    <a:lstStyle/>
                    <a:p>
                      <a:pPr algn="ctr" fontAlgn="b"/>
                      <a:r>
                        <a:rPr lang="en-US" sz="1100" b="0" i="0" u="none" strike="noStrike">
                          <a:solidFill>
                            <a:srgbClr val="000000"/>
                          </a:solidFill>
                          <a:latin typeface="Calibri"/>
                        </a:rPr>
                        <a:t>UGLY BETTY</a:t>
                      </a:r>
                    </a:p>
                  </a:txBody>
                  <a:tcPr marL="0" marR="0" marT="0" marB="0" anchor="b"/>
                </a:tc>
                <a:tc>
                  <a:txBody>
                    <a:bodyPr/>
                    <a:lstStyle/>
                    <a:p>
                      <a:pPr algn="ctr" fontAlgn="b"/>
                      <a:r>
                        <a:rPr lang="en-US" sz="1100" b="0" i="0" u="none" strike="noStrike">
                          <a:solidFill>
                            <a:srgbClr val="000000"/>
                          </a:solidFill>
                          <a:latin typeface="Calibri"/>
                        </a:rPr>
                        <a:t>7,535</a:t>
                      </a:r>
                    </a:p>
                  </a:txBody>
                  <a:tcPr marL="0" marR="0" marT="0" marB="0" anchor="b"/>
                </a:tc>
                <a:tc>
                  <a:txBody>
                    <a:bodyPr/>
                    <a:lstStyle/>
                    <a:p>
                      <a:pPr algn="ctr" fontAlgn="b"/>
                      <a:r>
                        <a:rPr lang="en-US" sz="1100" b="0" i="0" u="none" strike="noStrike">
                          <a:solidFill>
                            <a:srgbClr val="000000"/>
                          </a:solidFill>
                          <a:latin typeface="Calibri"/>
                        </a:rPr>
                        <a:t>GHOST WHISPERER</a:t>
                      </a:r>
                    </a:p>
                  </a:txBody>
                  <a:tcPr marL="0" marR="0" marT="0" marB="0" anchor="b"/>
                </a:tc>
                <a:tc>
                  <a:txBody>
                    <a:bodyPr/>
                    <a:lstStyle/>
                    <a:p>
                      <a:pPr algn="ctr" fontAlgn="b"/>
                      <a:r>
                        <a:rPr lang="en-US" sz="1100" b="0" i="0" u="none" strike="noStrike">
                          <a:solidFill>
                            <a:srgbClr val="000000"/>
                          </a:solidFill>
                          <a:latin typeface="Calibri"/>
                        </a:rPr>
                        <a:t>10,644</a:t>
                      </a:r>
                    </a:p>
                  </a:txBody>
                  <a:tcPr marL="0" marR="0" marT="0" marB="0" anchor="b"/>
                </a:tc>
              </a:tr>
              <a:tr h="457200">
                <a:tc>
                  <a:txBody>
                    <a:bodyPr/>
                    <a:lstStyle/>
                    <a:p>
                      <a:pPr algn="ctr" fontAlgn="b"/>
                      <a:r>
                        <a:rPr lang="en-US" sz="1100" b="0" i="0" u="none" strike="noStrike" dirty="0">
                          <a:solidFill>
                            <a:srgbClr val="000000"/>
                          </a:solidFill>
                          <a:latin typeface="Calibri"/>
                        </a:rPr>
                        <a:t>KNIGHT RIDER</a:t>
                      </a:r>
                    </a:p>
                  </a:txBody>
                  <a:tcPr marL="0" marR="0" marT="0" marB="0" anchor="b"/>
                </a:tc>
                <a:tc>
                  <a:txBody>
                    <a:bodyPr/>
                    <a:lstStyle/>
                    <a:p>
                      <a:pPr algn="ctr" fontAlgn="b"/>
                      <a:r>
                        <a:rPr lang="en-US" sz="1100" b="0" i="0" u="none" strike="noStrike" dirty="0">
                          <a:solidFill>
                            <a:srgbClr val="000000"/>
                          </a:solidFill>
                          <a:latin typeface="Calibri"/>
                        </a:rPr>
                        <a:t>5,736</a:t>
                      </a:r>
                    </a:p>
                  </a:txBody>
                  <a:tcPr marL="0" marR="0" marT="0" marB="0" anchor="b"/>
                </a:tc>
                <a:tc>
                  <a:txBody>
                    <a:bodyPr/>
                    <a:lstStyle/>
                    <a:p>
                      <a:pPr algn="ctr" fontAlgn="b"/>
                      <a:r>
                        <a:rPr lang="en-US" sz="1100" b="0" i="0" u="none" strike="noStrike" dirty="0">
                          <a:solidFill>
                            <a:srgbClr val="000000"/>
                          </a:solidFill>
                          <a:latin typeface="Calibri"/>
                        </a:rPr>
                        <a:t>AMER FUNN HOME VIDEOS</a:t>
                      </a:r>
                    </a:p>
                  </a:txBody>
                  <a:tcPr marL="0" marR="0" marT="0" marB="0" anchor="b"/>
                </a:tc>
                <a:tc>
                  <a:txBody>
                    <a:bodyPr/>
                    <a:lstStyle/>
                    <a:p>
                      <a:pPr algn="ctr" fontAlgn="b"/>
                      <a:r>
                        <a:rPr lang="en-US" sz="1100" b="0" i="0" u="none" strike="noStrike">
                          <a:solidFill>
                            <a:srgbClr val="000000"/>
                          </a:solidFill>
                          <a:latin typeface="Calibri"/>
                        </a:rPr>
                        <a:t>8,016</a:t>
                      </a:r>
                    </a:p>
                  </a:txBody>
                  <a:tcPr marL="0" marR="0" marT="0" marB="0" anchor="b"/>
                </a:tc>
                <a:tc>
                  <a:txBody>
                    <a:bodyPr/>
                    <a:lstStyle/>
                    <a:p>
                      <a:pPr algn="ctr" fontAlgn="b"/>
                      <a:r>
                        <a:rPr lang="en-US" sz="1100" b="0" i="0" u="none" strike="noStrike">
                          <a:solidFill>
                            <a:srgbClr val="000000"/>
                          </a:solidFill>
                          <a:latin typeface="Calibri"/>
                        </a:rPr>
                        <a:t>ELEVENTH HOUR</a:t>
                      </a:r>
                    </a:p>
                  </a:txBody>
                  <a:tcPr marL="0" marR="0" marT="0" marB="0" anchor="b"/>
                </a:tc>
                <a:tc>
                  <a:txBody>
                    <a:bodyPr/>
                    <a:lstStyle/>
                    <a:p>
                      <a:pPr algn="ctr" fontAlgn="b"/>
                      <a:r>
                        <a:rPr lang="en-US" sz="1100" b="0" i="0" u="none" strike="noStrike">
                          <a:solidFill>
                            <a:srgbClr val="000000"/>
                          </a:solidFill>
                          <a:latin typeface="Calibri"/>
                        </a:rPr>
                        <a:t>7,645</a:t>
                      </a:r>
                    </a:p>
                  </a:txBody>
                  <a:tcPr marL="0" marR="0" marT="0" marB="0" anchor="b"/>
                </a:tc>
              </a:tr>
              <a:tr h="457200">
                <a:tc>
                  <a:txBody>
                    <a:bodyPr/>
                    <a:lstStyle/>
                    <a:p>
                      <a:pPr algn="ctr" fontAlgn="b"/>
                      <a:r>
                        <a:rPr lang="en-US" sz="1100" b="0" i="0" u="none" strike="noStrike" dirty="0">
                          <a:solidFill>
                            <a:srgbClr val="000000"/>
                          </a:solidFill>
                          <a:latin typeface="Calibri"/>
                        </a:rPr>
                        <a:t>MY NAME IS EARL</a:t>
                      </a:r>
                    </a:p>
                  </a:txBody>
                  <a:tcPr marL="0" marR="0" marT="0" marB="0" anchor="b"/>
                </a:tc>
                <a:tc>
                  <a:txBody>
                    <a:bodyPr/>
                    <a:lstStyle/>
                    <a:p>
                      <a:pPr algn="ctr" fontAlgn="b"/>
                      <a:r>
                        <a:rPr lang="en-US" sz="1100" b="0" i="0" u="none" strike="noStrike">
                          <a:solidFill>
                            <a:srgbClr val="000000"/>
                          </a:solidFill>
                          <a:latin typeface="Calibri"/>
                        </a:rPr>
                        <a:t>5,601</a:t>
                      </a:r>
                    </a:p>
                  </a:txBody>
                  <a:tcPr marL="0" marR="0" marT="0" marB="0" anchor="b"/>
                </a:tc>
                <a:tc>
                  <a:txBody>
                    <a:bodyPr/>
                    <a:lstStyle/>
                    <a:p>
                      <a:pPr algn="ctr" fontAlgn="b"/>
                      <a:r>
                        <a:rPr lang="en-US" sz="1100" b="0" i="0" u="none" strike="noStrike" dirty="0">
                          <a:solidFill>
                            <a:srgbClr val="000000"/>
                          </a:solidFill>
                          <a:latin typeface="Calibri"/>
                        </a:rPr>
                        <a:t>DESPERATE HOUSEWIVES</a:t>
                      </a:r>
                    </a:p>
                  </a:txBody>
                  <a:tcPr marL="0" marR="0" marT="0" marB="0" anchor="b"/>
                </a:tc>
                <a:tc>
                  <a:txBody>
                    <a:bodyPr/>
                    <a:lstStyle/>
                    <a:p>
                      <a:pPr algn="ctr" fontAlgn="b"/>
                      <a:r>
                        <a:rPr lang="en-US" sz="1100" b="0" i="0" u="none" strike="noStrike">
                          <a:solidFill>
                            <a:srgbClr val="000000"/>
                          </a:solidFill>
                          <a:latin typeface="Calibri"/>
                        </a:rPr>
                        <a:t>13,787</a:t>
                      </a:r>
                    </a:p>
                  </a:txBody>
                  <a:tcPr marL="0" marR="0" marT="0" marB="0" anchor="b"/>
                </a:tc>
                <a:tc>
                  <a:txBody>
                    <a:bodyPr/>
                    <a:lstStyle/>
                    <a:p>
                      <a:pPr algn="ctr" fontAlgn="b"/>
                      <a:r>
                        <a:rPr lang="en-US" sz="1100" b="0" i="0" u="none" strike="noStrike">
                          <a:solidFill>
                            <a:srgbClr val="000000"/>
                          </a:solidFill>
                          <a:latin typeface="Calibri"/>
                        </a:rPr>
                        <a:t>COLD CASE</a:t>
                      </a:r>
                    </a:p>
                  </a:txBody>
                  <a:tcPr marL="0" marR="0" marT="0" marB="0" anchor="b"/>
                </a:tc>
                <a:tc>
                  <a:txBody>
                    <a:bodyPr/>
                    <a:lstStyle/>
                    <a:p>
                      <a:pPr algn="ctr" fontAlgn="b"/>
                      <a:r>
                        <a:rPr lang="en-US" sz="1100" b="0" i="0" u="none" strike="noStrike">
                          <a:solidFill>
                            <a:srgbClr val="000000"/>
                          </a:solidFill>
                          <a:latin typeface="Calibri"/>
                        </a:rPr>
                        <a:t>12,300</a:t>
                      </a:r>
                    </a:p>
                  </a:txBody>
                  <a:tcPr marL="0" marR="0" marT="0" marB="0" anchor="b"/>
                </a:tc>
              </a:tr>
              <a:tr h="457200">
                <a:tc>
                  <a:txBody>
                    <a:bodyPr/>
                    <a:lstStyle/>
                    <a:p>
                      <a:pPr algn="ctr" fontAlgn="b"/>
                      <a:r>
                        <a:rPr lang="en-US" sz="1100" b="0" i="0" u="none" strike="noStrike" dirty="0">
                          <a:solidFill>
                            <a:srgbClr val="000000"/>
                          </a:solidFill>
                          <a:latin typeface="Calibri"/>
                        </a:rPr>
                        <a:t>CRUSOE</a:t>
                      </a:r>
                    </a:p>
                  </a:txBody>
                  <a:tcPr marL="0" marR="0" marT="0" marB="0" anchor="b"/>
                </a:tc>
                <a:tc>
                  <a:txBody>
                    <a:bodyPr/>
                    <a:lstStyle/>
                    <a:p>
                      <a:pPr algn="ctr" fontAlgn="b"/>
                      <a:r>
                        <a:rPr lang="en-US" sz="1100" b="0" i="0" u="none" strike="noStrike">
                          <a:solidFill>
                            <a:srgbClr val="000000"/>
                          </a:solidFill>
                          <a:latin typeface="Calibri"/>
                        </a:rPr>
                        <a:t>2,810</a:t>
                      </a:r>
                    </a:p>
                  </a:txBody>
                  <a:tcPr marL="0" marR="0" marT="0" marB="0" anchor="b"/>
                </a:tc>
                <a:tc>
                  <a:txBody>
                    <a:bodyPr/>
                    <a:lstStyle/>
                    <a:p>
                      <a:pPr algn="ctr" fontAlgn="b"/>
                      <a:r>
                        <a:rPr lang="en-US" sz="1100" b="0" i="0" u="none" strike="noStrike" dirty="0">
                          <a:solidFill>
                            <a:srgbClr val="000000"/>
                          </a:solidFill>
                          <a:latin typeface="Calibri"/>
                        </a:rPr>
                        <a:t>BACHELOR, THE</a:t>
                      </a:r>
                    </a:p>
                  </a:txBody>
                  <a:tcPr marL="0" marR="0" marT="0" marB="0" anchor="b"/>
                </a:tc>
                <a:tc>
                  <a:txBody>
                    <a:bodyPr/>
                    <a:lstStyle/>
                    <a:p>
                      <a:pPr algn="ctr" fontAlgn="b"/>
                      <a:r>
                        <a:rPr lang="en-US" sz="1100" b="0" i="0" u="none" strike="noStrike" dirty="0">
                          <a:solidFill>
                            <a:srgbClr val="000000"/>
                          </a:solidFill>
                          <a:latin typeface="Calibri"/>
                        </a:rPr>
                        <a:t>8,742</a:t>
                      </a:r>
                    </a:p>
                  </a:txBody>
                  <a:tcPr marL="0" marR="0" marT="0" marB="0" anchor="b"/>
                </a:tc>
                <a:tc>
                  <a:txBody>
                    <a:bodyPr/>
                    <a:lstStyle/>
                    <a:p>
                      <a:pPr algn="ctr" fontAlgn="b"/>
                      <a:r>
                        <a:rPr lang="en-US" sz="1100" b="0" i="0" u="none" strike="noStrike">
                          <a:solidFill>
                            <a:srgbClr val="000000"/>
                          </a:solidFill>
                          <a:latin typeface="Calibri"/>
                        </a:rPr>
                        <a:t>WITHOUT A TRACE</a:t>
                      </a:r>
                    </a:p>
                  </a:txBody>
                  <a:tcPr marL="0" marR="0" marT="0" marB="0" anchor="b"/>
                </a:tc>
                <a:tc>
                  <a:txBody>
                    <a:bodyPr/>
                    <a:lstStyle/>
                    <a:p>
                      <a:pPr algn="ctr" fontAlgn="b"/>
                      <a:r>
                        <a:rPr lang="en-US" sz="1100" b="0" i="0" u="none" strike="noStrike">
                          <a:solidFill>
                            <a:srgbClr val="000000"/>
                          </a:solidFill>
                          <a:latin typeface="Calibri"/>
                        </a:rPr>
                        <a:t>13,133</a:t>
                      </a:r>
                    </a:p>
                  </a:txBody>
                  <a:tcPr marL="0" marR="0" marT="0" marB="0" anchor="b"/>
                </a:tc>
              </a:tr>
              <a:tr h="457200">
                <a:tc>
                  <a:txBody>
                    <a:bodyPr/>
                    <a:lstStyle/>
                    <a:p>
                      <a:pPr algn="ctr" fontAlgn="b"/>
                      <a:r>
                        <a:rPr lang="en-US" sz="1100" b="0" i="0" u="none" strike="noStrike" dirty="0">
                          <a:solidFill>
                            <a:srgbClr val="000000"/>
                          </a:solidFill>
                          <a:latin typeface="Calibri"/>
                        </a:rPr>
                        <a:t>OFFICE</a:t>
                      </a:r>
                    </a:p>
                  </a:txBody>
                  <a:tcPr marL="0" marR="0" marT="0" marB="0" anchor="b"/>
                </a:tc>
                <a:tc>
                  <a:txBody>
                    <a:bodyPr/>
                    <a:lstStyle/>
                    <a:p>
                      <a:pPr algn="ctr" fontAlgn="b"/>
                      <a:r>
                        <a:rPr lang="en-US" sz="1100" b="0" i="0" u="none" strike="noStrike">
                          <a:solidFill>
                            <a:srgbClr val="000000"/>
                          </a:solidFill>
                          <a:latin typeface="Calibri"/>
                        </a:rPr>
                        <a:t>4,134</a:t>
                      </a:r>
                    </a:p>
                  </a:txBody>
                  <a:tcPr marL="0" marR="0" marT="0" marB="0" anchor="b"/>
                </a:tc>
                <a:tc>
                  <a:txBody>
                    <a:bodyPr/>
                    <a:lstStyle/>
                    <a:p>
                      <a:pPr algn="ctr" fontAlgn="b"/>
                      <a:r>
                        <a:rPr lang="en-US" sz="1100" b="0" i="0" u="none" strike="noStrike" dirty="0">
                          <a:solidFill>
                            <a:srgbClr val="000000"/>
                          </a:solidFill>
                          <a:latin typeface="Calibri"/>
                        </a:rPr>
                        <a:t>PRIVATE PRACTICE</a:t>
                      </a:r>
                    </a:p>
                  </a:txBody>
                  <a:tcPr marL="0" marR="0" marT="0" marB="0" anchor="b"/>
                </a:tc>
                <a:tc>
                  <a:txBody>
                    <a:bodyPr/>
                    <a:lstStyle/>
                    <a:p>
                      <a:pPr algn="ctr" fontAlgn="b"/>
                      <a:r>
                        <a:rPr lang="en-US" sz="1100" b="0" i="0" u="none" strike="noStrike" dirty="0">
                          <a:solidFill>
                            <a:srgbClr val="000000"/>
                          </a:solidFill>
                          <a:latin typeface="Calibri"/>
                        </a:rPr>
                        <a:t>4,338</a:t>
                      </a:r>
                    </a:p>
                  </a:txBody>
                  <a:tcPr marL="0" marR="0" marT="0" marB="0" anchor="b"/>
                </a:tc>
                <a:tc>
                  <a:txBody>
                    <a:bodyPr/>
                    <a:lstStyle/>
                    <a:p>
                      <a:pPr algn="ctr" fontAlgn="b"/>
                      <a:r>
                        <a:rPr lang="en-US" sz="1100" b="0" i="0" u="none" strike="noStrike">
                          <a:solidFill>
                            <a:srgbClr val="000000"/>
                          </a:solidFill>
                          <a:latin typeface="Calibri"/>
                        </a:rPr>
                        <a:t>BIG BANG THEORY, THE</a:t>
                      </a:r>
                    </a:p>
                  </a:txBody>
                  <a:tcPr marL="0" marR="0" marT="0" marB="0" anchor="b"/>
                </a:tc>
                <a:tc>
                  <a:txBody>
                    <a:bodyPr/>
                    <a:lstStyle/>
                    <a:p>
                      <a:pPr algn="ctr" fontAlgn="b"/>
                      <a:r>
                        <a:rPr lang="en-US" sz="1100" b="0" i="0" u="none" strike="noStrike">
                          <a:solidFill>
                            <a:srgbClr val="000000"/>
                          </a:solidFill>
                          <a:latin typeface="Calibri"/>
                        </a:rPr>
                        <a:t>8,505</a:t>
                      </a:r>
                    </a:p>
                  </a:txBody>
                  <a:tcPr marL="0" marR="0" marT="0" marB="0" anchor="b"/>
                </a:tc>
              </a:tr>
              <a:tr h="457200">
                <a:tc>
                  <a:txBody>
                    <a:bodyPr/>
                    <a:lstStyle/>
                    <a:p>
                      <a:pPr algn="ctr" fontAlgn="b"/>
                      <a:r>
                        <a:rPr lang="en-US" sz="1100" b="0" i="0" u="none" strike="noStrike">
                          <a:solidFill>
                            <a:srgbClr val="000000"/>
                          </a:solidFill>
                          <a:latin typeface="Calibri"/>
                        </a:rPr>
                        <a:t>SUPERSTARS OF DANCE</a:t>
                      </a:r>
                    </a:p>
                  </a:txBody>
                  <a:tcPr marL="0" marR="0" marT="0" marB="0" anchor="b"/>
                </a:tc>
                <a:tc>
                  <a:txBody>
                    <a:bodyPr/>
                    <a:lstStyle/>
                    <a:p>
                      <a:pPr algn="ctr" fontAlgn="b"/>
                      <a:r>
                        <a:rPr lang="en-US" sz="1100" b="0" i="0" u="none" strike="noStrike" dirty="0">
                          <a:solidFill>
                            <a:srgbClr val="000000"/>
                          </a:solidFill>
                          <a:latin typeface="Calibri"/>
                        </a:rPr>
                        <a:t>9,666</a:t>
                      </a:r>
                    </a:p>
                  </a:txBody>
                  <a:tcPr marL="0" marR="0" marT="0" marB="0" anchor="b"/>
                </a:tc>
                <a:tc>
                  <a:txBody>
                    <a:bodyPr/>
                    <a:lstStyle/>
                    <a:p>
                      <a:pPr algn="ctr" fontAlgn="b"/>
                      <a:r>
                        <a:rPr lang="en-US" sz="1100" b="0" i="0" u="none" strike="noStrike" dirty="0">
                          <a:solidFill>
                            <a:srgbClr val="000000"/>
                          </a:solidFill>
                          <a:latin typeface="Calibri"/>
                        </a:rPr>
                        <a:t>PUSHING DAISIES</a:t>
                      </a:r>
                    </a:p>
                  </a:txBody>
                  <a:tcPr marL="0" marR="0" marT="0" marB="0" anchor="b"/>
                </a:tc>
                <a:tc>
                  <a:txBody>
                    <a:bodyPr/>
                    <a:lstStyle/>
                    <a:p>
                      <a:pPr algn="ctr" fontAlgn="b"/>
                      <a:r>
                        <a:rPr lang="en-US" sz="1100" b="0" i="0" u="none" strike="noStrike" dirty="0">
                          <a:solidFill>
                            <a:srgbClr val="000000"/>
                          </a:solidFill>
                          <a:latin typeface="Calibri"/>
                        </a:rPr>
                        <a:t>4,674</a:t>
                      </a:r>
                    </a:p>
                  </a:txBody>
                  <a:tcPr marL="0" marR="0" marT="0" marB="0" anchor="b"/>
                </a:tc>
                <a:tc>
                  <a:txBody>
                    <a:bodyPr/>
                    <a:lstStyle/>
                    <a:p>
                      <a:pPr algn="ctr" fontAlgn="b"/>
                      <a:r>
                        <a:rPr lang="en-US" sz="1100" b="0" i="0" u="none" strike="noStrike" dirty="0">
                          <a:solidFill>
                            <a:srgbClr val="000000"/>
                          </a:solidFill>
                          <a:latin typeface="Calibri"/>
                        </a:rPr>
                        <a:t>CSI</a:t>
                      </a:r>
                    </a:p>
                  </a:txBody>
                  <a:tcPr marL="0" marR="0" marT="0" marB="0" anchor="b"/>
                </a:tc>
                <a:tc>
                  <a:txBody>
                    <a:bodyPr/>
                    <a:lstStyle/>
                    <a:p>
                      <a:pPr algn="ctr" fontAlgn="b"/>
                      <a:r>
                        <a:rPr lang="en-US" sz="1100" b="0" i="0" u="none" strike="noStrike">
                          <a:solidFill>
                            <a:srgbClr val="000000"/>
                          </a:solidFill>
                          <a:latin typeface="Calibri"/>
                        </a:rPr>
                        <a:t>9,760</a:t>
                      </a:r>
                    </a:p>
                  </a:txBody>
                  <a:tcPr marL="0" marR="0" marT="0" marB="0" anchor="b"/>
                </a:tc>
              </a:tr>
              <a:tr h="457200">
                <a:tc>
                  <a:txBody>
                    <a:bodyPr/>
                    <a:lstStyle/>
                    <a:p>
                      <a:pPr algn="ctr" fontAlgn="b"/>
                      <a:r>
                        <a:rPr lang="en-US" sz="1100" b="0" i="0" u="none" strike="noStrike">
                          <a:solidFill>
                            <a:srgbClr val="000000"/>
                          </a:solidFill>
                          <a:latin typeface="Calibri"/>
                        </a:rPr>
                        <a:t>MOMMA’S BOYS</a:t>
                      </a:r>
                    </a:p>
                  </a:txBody>
                  <a:tcPr marL="0" marR="0" marT="0" marB="0" anchor="b"/>
                </a:tc>
                <a:tc>
                  <a:txBody>
                    <a:bodyPr/>
                    <a:lstStyle/>
                    <a:p>
                      <a:pPr algn="ctr" fontAlgn="b"/>
                      <a:r>
                        <a:rPr lang="en-US" sz="1100" b="0" i="0" u="none" strike="noStrike">
                          <a:solidFill>
                            <a:srgbClr val="000000"/>
                          </a:solidFill>
                          <a:latin typeface="Calibri"/>
                        </a:rPr>
                        <a:t>5,323</a:t>
                      </a:r>
                    </a:p>
                  </a:txBody>
                  <a:tcPr marL="0" marR="0" marT="0" marB="0" anchor="b"/>
                </a:tc>
                <a:tc>
                  <a:txBody>
                    <a:bodyPr/>
                    <a:lstStyle/>
                    <a:p>
                      <a:pPr algn="ctr" fontAlgn="b"/>
                      <a:r>
                        <a:rPr lang="en-US" sz="1100" b="0" i="0" u="none" strike="noStrike" dirty="0">
                          <a:solidFill>
                            <a:srgbClr val="000000"/>
                          </a:solidFill>
                          <a:latin typeface="Calibri"/>
                        </a:rPr>
                        <a:t>SUPERNANNY</a:t>
                      </a:r>
                    </a:p>
                  </a:txBody>
                  <a:tcPr marL="0" marR="0" marT="0" marB="0" anchor="b"/>
                </a:tc>
                <a:tc>
                  <a:txBody>
                    <a:bodyPr/>
                    <a:lstStyle/>
                    <a:p>
                      <a:pPr algn="ctr" fontAlgn="b"/>
                      <a:r>
                        <a:rPr lang="en-US" sz="1100" b="0" i="0" u="none" strike="noStrike" dirty="0">
                          <a:solidFill>
                            <a:srgbClr val="000000"/>
                          </a:solidFill>
                          <a:latin typeface="Calibri"/>
                        </a:rPr>
                        <a:t>3,780</a:t>
                      </a:r>
                    </a:p>
                  </a:txBody>
                  <a:tcPr marL="0" marR="0" marT="0" marB="0" anchor="b"/>
                </a:tc>
                <a:tc>
                  <a:txBody>
                    <a:bodyPr/>
                    <a:lstStyle/>
                    <a:p>
                      <a:pPr algn="ctr" fontAlgn="b"/>
                      <a:r>
                        <a:rPr lang="en-US" sz="1100" b="0" i="0" u="none" strike="noStrike" dirty="0">
                          <a:solidFill>
                            <a:srgbClr val="000000"/>
                          </a:solidFill>
                          <a:latin typeface="Calibri"/>
                        </a:rPr>
                        <a:t>GARY UNMARRIED</a:t>
                      </a:r>
                    </a:p>
                  </a:txBody>
                  <a:tcPr marL="0" marR="0" marT="0" marB="0" anchor="b"/>
                </a:tc>
                <a:tc>
                  <a:txBody>
                    <a:bodyPr/>
                    <a:lstStyle/>
                    <a:p>
                      <a:pPr algn="ctr" fontAlgn="b"/>
                      <a:r>
                        <a:rPr lang="en-US" sz="1100" b="0" i="0" u="none" strike="noStrike">
                          <a:solidFill>
                            <a:srgbClr val="000000"/>
                          </a:solidFill>
                          <a:latin typeface="Calibri"/>
                        </a:rPr>
                        <a:t>8,778</a:t>
                      </a:r>
                    </a:p>
                  </a:txBody>
                  <a:tcPr marL="0" marR="0" marT="0" marB="0" anchor="b"/>
                </a:tc>
              </a:tr>
              <a:tr h="457200">
                <a:tc>
                  <a:txBody>
                    <a:bodyPr/>
                    <a:lstStyle/>
                    <a:p>
                      <a:pPr algn="ctr" fontAlgn="b"/>
                      <a:r>
                        <a:rPr lang="en-US" sz="1100" b="0" i="0" u="none" strike="noStrike">
                          <a:solidFill>
                            <a:srgbClr val="000000"/>
                          </a:solidFill>
                          <a:latin typeface="Calibri"/>
                        </a:rPr>
                        <a:t>E.R.</a:t>
                      </a:r>
                    </a:p>
                  </a:txBody>
                  <a:tcPr marL="0" marR="0" marT="0" marB="0" anchor="b"/>
                </a:tc>
                <a:tc>
                  <a:txBody>
                    <a:bodyPr/>
                    <a:lstStyle/>
                    <a:p>
                      <a:pPr algn="ctr" fontAlgn="b"/>
                      <a:r>
                        <a:rPr lang="en-US" sz="1100" b="0" i="0" u="none" strike="noStrike">
                          <a:solidFill>
                            <a:srgbClr val="000000"/>
                          </a:solidFill>
                          <a:latin typeface="Calibri"/>
                        </a:rPr>
                        <a:t>7,342</a:t>
                      </a:r>
                    </a:p>
                  </a:txBody>
                  <a:tcPr marL="0" marR="0" marT="0" marB="0" anchor="b"/>
                </a:tc>
                <a:tc>
                  <a:txBody>
                    <a:bodyPr/>
                    <a:lstStyle/>
                    <a:p>
                      <a:pPr algn="ctr" fontAlgn="b"/>
                      <a:r>
                        <a:rPr lang="en-US" sz="1100" b="0" i="0" u="none" strike="noStrike">
                          <a:solidFill>
                            <a:srgbClr val="000000"/>
                          </a:solidFill>
                          <a:latin typeface="Calibri"/>
                        </a:rPr>
                        <a:t>ELI STONE</a:t>
                      </a:r>
                    </a:p>
                  </a:txBody>
                  <a:tcPr marL="0" marR="0" marT="0" marB="0" anchor="b"/>
                </a:tc>
                <a:tc>
                  <a:txBody>
                    <a:bodyPr/>
                    <a:lstStyle/>
                    <a:p>
                      <a:pPr algn="ctr" fontAlgn="b"/>
                      <a:r>
                        <a:rPr lang="en-US" sz="1100" b="0" i="0" u="none" strike="noStrike" dirty="0">
                          <a:solidFill>
                            <a:srgbClr val="000000"/>
                          </a:solidFill>
                          <a:latin typeface="Calibri"/>
                        </a:rPr>
                        <a:t>3,841</a:t>
                      </a:r>
                    </a:p>
                  </a:txBody>
                  <a:tcPr marL="0" marR="0" marT="0" marB="0" anchor="b"/>
                </a:tc>
                <a:tc>
                  <a:txBody>
                    <a:bodyPr/>
                    <a:lstStyle/>
                    <a:p>
                      <a:pPr algn="ctr" fontAlgn="b"/>
                      <a:r>
                        <a:rPr lang="en-US" sz="1100" b="0" i="0" u="none" strike="noStrike" dirty="0">
                          <a:solidFill>
                            <a:srgbClr val="000000"/>
                          </a:solidFill>
                          <a:latin typeface="Calibri"/>
                        </a:rPr>
                        <a:t>60 MINUTES</a:t>
                      </a:r>
                    </a:p>
                  </a:txBody>
                  <a:tcPr marL="0" marR="0" marT="0" marB="0" anchor="b"/>
                </a:tc>
                <a:tc>
                  <a:txBody>
                    <a:bodyPr/>
                    <a:lstStyle/>
                    <a:p>
                      <a:pPr algn="ctr" fontAlgn="b"/>
                      <a:r>
                        <a:rPr lang="en-US" sz="1100" b="0" i="0" u="none" strike="noStrike" dirty="0">
                          <a:solidFill>
                            <a:srgbClr val="000000"/>
                          </a:solidFill>
                          <a:latin typeface="Calibri"/>
                        </a:rPr>
                        <a:t>14,110</a:t>
                      </a:r>
                    </a:p>
                  </a:txBody>
                  <a:tcPr marL="0" marR="0" marT="0" marB="0" anchor="b"/>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9184" y="2743200"/>
            <a:ext cx="8984816" cy="923330"/>
          </a:xfrm>
          <a:prstGeom prst="rect">
            <a:avLst/>
          </a:prstGeom>
          <a:noFill/>
        </p:spPr>
        <p:txBody>
          <a:bodyPr>
            <a:spAutoFit/>
          </a:bodyPr>
          <a:lstStyle/>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a typeface="ＭＳ Ｐゴシック" pitchFamily="-65" charset="-128"/>
              </a:rPr>
              <a:t>Viewers vs Critic Rating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7239000" y="1676400"/>
            <a:ext cx="1905000" cy="3638550"/>
          </a:xfrm>
          <a:prstGeom prst="rect">
            <a:avLst/>
          </a:prstGeom>
          <a:noFill/>
          <a:ln w="9525">
            <a:noFill/>
            <a:miter lim="800000"/>
            <a:headEnd/>
            <a:tailEnd/>
          </a:ln>
        </p:spPr>
        <p:txBody>
          <a:bodyPr>
            <a:spAutoFit/>
          </a:bodyPr>
          <a:lstStyle/>
          <a:p>
            <a:pPr algn="ctr">
              <a:lnSpc>
                <a:spcPct val="80000"/>
              </a:lnSpc>
              <a:buFont typeface="Arial" charset="0"/>
              <a:buNone/>
            </a:pPr>
            <a:r>
              <a:rPr lang="en-US"/>
              <a:t>R</a:t>
            </a:r>
            <a:r>
              <a:rPr lang="en-US" baseline="30000"/>
              <a:t>2</a:t>
            </a:r>
            <a:r>
              <a:rPr lang="en-US"/>
              <a:t>= .015 (only 1.5% of the critic rating plays a role on viewers)</a:t>
            </a:r>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endParaRPr lang="en-US"/>
          </a:p>
          <a:p>
            <a:pPr algn="ctr">
              <a:lnSpc>
                <a:spcPct val="80000"/>
              </a:lnSpc>
              <a:buFont typeface="Arial" charset="0"/>
              <a:buNone/>
            </a:pPr>
            <a:r>
              <a:rPr lang="en-US"/>
              <a:t>R=.123 (weak correlation)</a:t>
            </a:r>
          </a:p>
        </p:txBody>
      </p:sp>
      <p:graphicFrame>
        <p:nvGraphicFramePr>
          <p:cNvPr id="6" name="Chart 5"/>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grpSp>
        <p:nvGrpSpPr>
          <p:cNvPr id="10244" name="Group 6"/>
          <p:cNvGrpSpPr>
            <a:grpSpLocks/>
          </p:cNvGrpSpPr>
          <p:nvPr/>
        </p:nvGrpSpPr>
        <p:grpSpPr bwMode="auto">
          <a:xfrm>
            <a:off x="2895600" y="4924425"/>
            <a:ext cx="111125" cy="180975"/>
            <a:chOff x="1752600" y="2638425"/>
            <a:chExt cx="5942805" cy="2696369"/>
          </a:xfrm>
        </p:grpSpPr>
        <p:cxnSp>
          <p:nvCxnSpPr>
            <p:cNvPr id="8" name="Straight Connector 7"/>
            <p:cNvCxnSpPr/>
            <p:nvPr/>
          </p:nvCxnSpPr>
          <p:spPr>
            <a:xfrm flipV="1">
              <a:off x="1752600" y="2638425"/>
              <a:ext cx="2886505"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639105" y="2638425"/>
              <a:ext cx="3056300" cy="269636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1770</Words>
  <Application>Microsoft Macintosh PowerPoint</Application>
  <PresentationFormat>On-screen Show (4:3)</PresentationFormat>
  <Paragraphs>396</Paragraphs>
  <Slides>39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ＭＳ Ｐゴシック</vt:lpstr>
      <vt:lpstr>Calibri</vt:lpstr>
      <vt:lpstr>Office Theme</vt:lpstr>
      <vt:lpstr>Statistics on American  TV Habits</vt:lpstr>
      <vt:lpstr>Description of topic</vt:lpstr>
      <vt:lpstr>Background</vt:lpstr>
      <vt:lpstr>Procedure of Data Collection</vt:lpstr>
      <vt:lpstr>Procedure of Data Collection</vt:lpstr>
      <vt:lpstr>Scatter plot Test Data</vt:lpstr>
      <vt:lpstr>Chi Squared Test Data</vt:lpstr>
      <vt:lpstr>Slide 8</vt:lpstr>
      <vt:lpstr>Slide 9</vt:lpstr>
      <vt:lpstr>Assumption</vt:lpstr>
      <vt:lpstr>Test</vt:lpstr>
      <vt:lpstr>B – Confidence interval</vt:lpstr>
      <vt:lpstr>Slide 13</vt:lpstr>
      <vt:lpstr>Graph of Viewers vs Hits </vt:lpstr>
      <vt:lpstr>Viewers vs. Google Hits</vt:lpstr>
      <vt:lpstr>Assumption</vt:lpstr>
      <vt:lpstr>Viewers vs. Google Hits </vt:lpstr>
      <vt:lpstr>Confidence Interval </vt:lpstr>
      <vt:lpstr>IQR Test </vt:lpstr>
      <vt:lpstr>Viewers vs Hits (New Data)</vt:lpstr>
      <vt:lpstr>Viewers vs. Google Hits (New Data)</vt:lpstr>
      <vt:lpstr>Assumption</vt:lpstr>
      <vt:lpstr>Viewers vs. Google Hits (New Data)</vt:lpstr>
      <vt:lpstr>Confidence Interval (New Data)</vt:lpstr>
      <vt:lpstr>Slide 25</vt:lpstr>
      <vt:lpstr>Descending Data</vt:lpstr>
      <vt:lpstr>Slide 27</vt:lpstr>
      <vt:lpstr>Slide 28</vt:lpstr>
      <vt:lpstr>Slide 29</vt:lpstr>
      <vt:lpstr>Chi Squared Test</vt:lpstr>
      <vt:lpstr>Assumption</vt:lpstr>
      <vt:lpstr>Chi Squared Test</vt:lpstr>
      <vt:lpstr>Slide 33</vt:lpstr>
      <vt:lpstr>Personal opinion</vt:lpstr>
      <vt:lpstr>Bias/ Error</vt:lpstr>
      <vt:lpstr>Application to Population</vt:lpstr>
      <vt:lpstr>Application to Population</vt:lpstr>
      <vt:lpstr>Application to Population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Description of topic</dc:title>
  <dc:creator>Kevin Engelbert</dc:creator>
  <cp:lastModifiedBy>Li.T056</cp:lastModifiedBy>
  <cp:revision>37</cp:revision>
  <dcterms:created xsi:type="dcterms:W3CDTF">2009-01-21T21:14:47Z</dcterms:created>
  <dcterms:modified xsi:type="dcterms:W3CDTF">2009-01-26T11:58:58Z</dcterms:modified>
</cp:coreProperties>
</file>